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43"/>
  </p:notesMasterIdLst>
  <p:sldIdLst>
    <p:sldId id="256" r:id="rId2"/>
    <p:sldId id="280" r:id="rId3"/>
    <p:sldId id="264" r:id="rId4"/>
    <p:sldId id="265" r:id="rId5"/>
    <p:sldId id="292" r:id="rId6"/>
    <p:sldId id="259" r:id="rId7"/>
    <p:sldId id="263" r:id="rId8"/>
    <p:sldId id="276" r:id="rId9"/>
    <p:sldId id="269" r:id="rId10"/>
    <p:sldId id="284" r:id="rId11"/>
    <p:sldId id="287" r:id="rId12"/>
    <p:sldId id="285" r:id="rId13"/>
    <p:sldId id="260" r:id="rId14"/>
    <p:sldId id="283" r:id="rId15"/>
    <p:sldId id="293" r:id="rId16"/>
    <p:sldId id="294" r:id="rId17"/>
    <p:sldId id="291" r:id="rId18"/>
    <p:sldId id="262" r:id="rId19"/>
    <p:sldId id="289" r:id="rId20"/>
    <p:sldId id="267" r:id="rId21"/>
    <p:sldId id="279" r:id="rId22"/>
    <p:sldId id="278" r:id="rId23"/>
    <p:sldId id="281" r:id="rId24"/>
    <p:sldId id="295" r:id="rId25"/>
    <p:sldId id="273" r:id="rId26"/>
    <p:sldId id="296" r:id="rId27"/>
    <p:sldId id="268" r:id="rId28"/>
    <p:sldId id="275" r:id="rId29"/>
    <p:sldId id="274" r:id="rId30"/>
    <p:sldId id="282" r:id="rId31"/>
    <p:sldId id="270" r:id="rId32"/>
    <p:sldId id="288" r:id="rId33"/>
    <p:sldId id="290" r:id="rId34"/>
    <p:sldId id="301" r:id="rId35"/>
    <p:sldId id="297" r:id="rId36"/>
    <p:sldId id="302" r:id="rId37"/>
    <p:sldId id="303" r:id="rId38"/>
    <p:sldId id="304" r:id="rId39"/>
    <p:sldId id="298" r:id="rId40"/>
    <p:sldId id="299" r:id="rId41"/>
    <p:sldId id="30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4"/>
            <p14:sldId id="265"/>
            <p14:sldId id="292"/>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3"/>
            <p14:sldId id="293"/>
            <p14:sldId id="294"/>
            <p14:sldId id="291"/>
          </p14:sldIdLst>
        </p14:section>
        <p14:section name="Preliminary results" id="{CEEEDF50-B2D5-F54F-8AEF-4009D792E9C1}">
          <p14:sldIdLst>
            <p14:sldId id="262"/>
            <p14:sldId id="289"/>
            <p14:sldId id="267"/>
            <p14:sldId id="279"/>
            <p14:sldId id="278"/>
            <p14:sldId id="281"/>
            <p14:sldId id="295"/>
          </p14:sldIdLst>
        </p14:section>
        <p14:section name="Summary" id="{72F4C800-9FFD-0648-B4FD-5C1F66207A43}">
          <p14:sldIdLst>
            <p14:sldId id="273"/>
            <p14:sldId id="296"/>
          </p14:sldIdLst>
        </p14:section>
        <p14:section name="References" id="{4183AE70-9C35-6649-A9BC-B719249743A7}">
          <p14:sldIdLst>
            <p14:sldId id="268"/>
          </p14:sldIdLst>
        </p14:section>
        <p14:section name="possible questions" id="{4ED6614A-02B2-B04F-A4ED-90F28599E145}">
          <p14:sldIdLst>
            <p14:sldId id="275"/>
            <p14:sldId id="274"/>
            <p14:sldId id="282"/>
            <p14:sldId id="270"/>
            <p14:sldId id="288"/>
            <p14:sldId id="290"/>
            <p14:sldId id="301"/>
            <p14:sldId id="297"/>
            <p14:sldId id="302"/>
            <p14:sldId id="303"/>
            <p14:sldId id="304"/>
            <p14:sldId id="298"/>
            <p14:sldId id="29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00"/>
    <a:srgbClr val="BA3D07"/>
    <a:srgbClr val="E94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09"/>
    <p:restoredTop sz="72748"/>
  </p:normalViewPr>
  <p:slideViewPr>
    <p:cSldViewPr snapToGrid="0" snapToObjects="1">
      <p:cViewPr>
        <p:scale>
          <a:sx n="80" d="100"/>
          <a:sy n="80" d="100"/>
        </p:scale>
        <p:origin x="336" y="192"/>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10/27/19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 (המילה דיספרסיה מתכוונת לשילוב של דיפוזיה של החומר </a:t>
                </a:r>
                <a:r>
                  <a:rPr lang="he-IL" sz="1200" dirty="0" err="1">
                    <a:latin typeface="DaunPenh" pitchFamily="2" charset="0"/>
                    <a:cs typeface="DaunPenh" pitchFamily="2" charset="0"/>
                  </a:rPr>
                  <a:t>כתצוצאה</a:t>
                </a:r>
                <a:r>
                  <a:rPr lang="he-IL" sz="1200" dirty="0">
                    <a:latin typeface="DaunPenh" pitchFamily="2" charset="0"/>
                    <a:cs typeface="DaunPenh" pitchFamily="2" charset="0"/>
                  </a:rPr>
                  <a:t> מטורבולנציה </a:t>
                </a:r>
                <a:r>
                  <a:rPr lang="he-IL" sz="1200" dirty="0" err="1">
                    <a:latin typeface="DaunPenh" pitchFamily="2" charset="0"/>
                    <a:cs typeface="DaunPenh" pitchFamily="2" charset="0"/>
                  </a:rPr>
                  <a:t>ולאדבקציה</a:t>
                </a:r>
                <a:r>
                  <a:rPr lang="he-IL" sz="1200" dirty="0">
                    <a:latin typeface="DaunPenh" pitchFamily="2" charset="0"/>
                    <a:cs typeface="DaunPenh" pitchFamily="2" charset="0"/>
                  </a:rPr>
                  <a:t> על ידי הרוח).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אולי המודל הפשוט והפרימיטיבי ביותר הוא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 שמציע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הוא פונקציה של קצב הפליטה של המקור, של גובה הארובה האפקטיבי, של מהירות הרוח הממוצעת, </a:t>
                </a: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(להוריד מהמצגת לכנס)</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59647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מולטי </a:t>
            </a:r>
            <a:r>
              <a:rPr lang="he-IL" sz="1200" dirty="0" err="1">
                <a:latin typeface="DaunPenh" pitchFamily="2" charset="0"/>
                <a:cs typeface="DaunPenh" pitchFamily="2" charset="0"/>
              </a:rPr>
              <a:t>אובג'קטיב</a:t>
            </a:r>
            <a:r>
              <a:rPr lang="he-IL" sz="1200" dirty="0">
                <a:latin typeface="DaunPenh" pitchFamily="2" charset="0"/>
                <a:cs typeface="DaunPenh" pitchFamily="2" charset="0"/>
              </a:rPr>
              <a:t> </a:t>
            </a:r>
            <a:r>
              <a:rPr lang="he-IL" sz="1200" dirty="0" err="1">
                <a:latin typeface="DaunPenh" pitchFamily="2" charset="0"/>
                <a:cs typeface="DaunPenh" pitchFamily="2" charset="0"/>
              </a:rPr>
              <a:t>אופטימיזיישן</a:t>
            </a:r>
            <a:r>
              <a:rPr lang="he-IL" sz="1200" dirty="0">
                <a:latin typeface="DaunPenh" pitchFamily="2" charset="0"/>
                <a:cs typeface="DaunPenh" pitchFamily="2" charset="0"/>
              </a:rPr>
              <a:t>, כשמה כן היא –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נוצר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מטרות מתנגשות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ואז בעצם נוצרת חזית של פתרונות אופטימליים שנקראים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והפתרונות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שמתנגשות – 1. למקסם את היכולת לאתר חריגות בפליטה של מזהמים באחד המקורות, 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a:p>
            <a:pPr algn="r" rtl="1"/>
            <a:r>
              <a:rPr lang="he-IL" sz="1200" dirty="0">
                <a:latin typeface="DaunPenh" pitchFamily="2" charset="0"/>
              </a:rPr>
              <a:t>חשוב לציין שהמטרה היא לאתר שינוי בפליטה של מקורות שאנחנו יודעים את מיקומם. ניתן לחשוב על זה כעל בעיית </a:t>
            </a:r>
            <a:r>
              <a:rPr lang="en-US" sz="1200" dirty="0">
                <a:latin typeface="DaunPenh" pitchFamily="2" charset="0"/>
              </a:rPr>
              <a:t>STE</a:t>
            </a:r>
            <a:r>
              <a:rPr lang="he-IL" sz="1200" dirty="0">
                <a:latin typeface="DaunPenh" pitchFamily="2" charset="0"/>
              </a:rPr>
              <a:t> קלה יותר – אני יודעת מה רשימת המפעלים שלי, נגיד יש לי 20 כאלה – להעריך איזה מהם פולט או לא פולט זה סוג של </a:t>
            </a:r>
            <a:r>
              <a:rPr lang="en-US" sz="1200" dirty="0">
                <a:latin typeface="DaunPenh" pitchFamily="2" charset="0"/>
              </a:rPr>
              <a:t>STE</a:t>
            </a:r>
            <a:r>
              <a:rPr lang="he-IL" sz="1200" dirty="0">
                <a:latin typeface="DaunPenh" pitchFamily="2" charset="0"/>
              </a:rPr>
              <a:t> "מתוך רשימה".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3989008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1583453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בעצם לתת איזשהן תדירויות מסוימות למצבים המטאורולוגיים לקחנו מידע מנתונים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של תחנת נמל חדרה. נתונים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את התפלגות המהירויות והכיוונים והתפלגות המצבים האטמוספיריים. הקטגוריות שמוצגות הן הקטגוריות שחילקנו על פיהן כשאת המודל הרצנו עם הערך הממוצע, כלומר 8 קטגוריות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של כיוונים, 7 קטגוריות של מהירויות ו-6 מצבים </a:t>
                </a:r>
                <a:r>
                  <a:rPr lang="he-IL" sz="1200" kern="1200" dirty="0" err="1">
                    <a:solidFill>
                      <a:schemeClr val="tx1"/>
                    </a:solidFill>
                    <a:effectLst/>
                    <a:latin typeface="+mn-lt"/>
                    <a:ea typeface="+mn-ea"/>
                    <a:cs typeface="+mn-cs"/>
                  </a:rPr>
                  <a:t>אטמוסיפריים</a:t>
                </a:r>
                <a:r>
                  <a:rPr lang="he-IL" sz="1200" kern="1200" dirty="0">
                    <a:solidFill>
                      <a:schemeClr val="tx1"/>
                    </a:solidFill>
                    <a:effectLst/>
                    <a:latin typeface="+mn-lt"/>
                    <a:ea typeface="+mn-ea"/>
                    <a:cs typeface="+mn-cs"/>
                  </a:rPr>
                  <a:t> שהוגדרו לפי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לפי ההתפלגות שקיבלנו זה נראה יחסית אמין שבלילה המצבים יציבים וביום הם או ניטרליים או לא יציבים.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336 קטגוריות של מהירות-כיוון-ומצב יציבות שמתוכם 192 היו מצבים שנצפו בנתונים שלקחנו.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להרצאה בגרמניה להוריד את המילה </a:t>
                </a:r>
                <a:r>
                  <a:rPr lang="en-US" sz="1200" kern="1200" dirty="0">
                    <a:solidFill>
                      <a:schemeClr val="tx1"/>
                    </a:solidFill>
                    <a:effectLst/>
                    <a:latin typeface="+mn-lt"/>
                    <a:ea typeface="+mn-ea"/>
                    <a:cs typeface="+mn-cs"/>
                  </a:rPr>
                  <a:t>preliminary</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אז המשחקים הראשונים נעשו על סימולציה של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עם 5 מקורות נקודתיים בגובה 10 מטרים שפולטים כל אחד באופן קבוע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זו דוגמא לפתרון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סטייס</a:t>
                </a:r>
                <a:r>
                  <a:rPr lang="he-IL" sz="1200" kern="1200" dirty="0">
                    <a:solidFill>
                      <a:schemeClr val="tx1"/>
                    </a:solidFill>
                    <a:effectLst/>
                    <a:latin typeface="+mn-lt"/>
                    <a:ea typeface="+mn-ea"/>
                    <a:cs typeface="+mn-cs"/>
                  </a:rPr>
                  <a:t> עבור מצב של רוח מערבית במהירות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ויציבות אטמוספירית של אי יציבות קלה.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שכל איקס שחור מייצג מקום אופציונאלי לחיישן.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כל איקס הוא מיקום אחד במערך </a:t>
                </a:r>
                <a:r>
                  <a:rPr lang="he-IL" dirty="0"/>
                  <a:t>ה-</a:t>
                </a:r>
                <a:r>
                  <a:rPr lang="en-US" dirty="0"/>
                  <a:t>decision variables</a:t>
                </a:r>
                <a:r>
                  <a:rPr lang="he-IL" dirty="0"/>
                  <a:t> שלנו, שהוא מערך בינארי של כ-400 מקומות </a:t>
                </a:r>
                <a:r>
                  <a:rPr lang="he-IL" dirty="0" err="1"/>
                  <a:t>פונציאליים</a:t>
                </a:r>
                <a:r>
                  <a:rPr lang="he-IL" dirty="0"/>
                  <a:t> להניח חיישנים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בגלל שלקחנו 50 מטר בין מקומות פוטנציאליים ואיזשהו רדיוס סביב המקור בהנחה שזה לרוב </a:t>
                </a:r>
                <a:r>
                  <a:rPr lang="he-IL" sz="1200" kern="1200" dirty="0" err="1">
                    <a:solidFill>
                      <a:schemeClr val="tx1"/>
                    </a:solidFill>
                    <a:effectLst/>
                    <a:latin typeface="+mn-lt"/>
                    <a:ea typeface="+mn-ea"/>
                    <a:cs typeface="+mn-cs"/>
                  </a:rPr>
                  <a:t>איזורים</a:t>
                </a:r>
                <a:r>
                  <a:rPr lang="he-IL" sz="1200" kern="1200" dirty="0">
                    <a:solidFill>
                      <a:schemeClr val="tx1"/>
                    </a:solidFill>
                    <a:effectLst/>
                    <a:latin typeface="+mn-lt"/>
                    <a:ea typeface="+mn-ea"/>
                    <a:cs typeface="+mn-cs"/>
                  </a:rPr>
                  <a:t> שטכנית בעייתי למדוד שם לפחות עבור רגולטור.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לעשות שצד שמאל יתקדם כמו צד ימין</a:t>
                </a:r>
                <a:endParaRPr lang="en-US" dirty="0"/>
              </a:p>
              <a:p>
                <a:pPr marL="0" algn="r" defTabSz="914400" rtl="1" eaLnBrk="1" latinLnBrk="0" hangingPunct="1"/>
                <a:endParaRPr lang="en-US" dirty="0"/>
              </a:p>
              <a:p>
                <a:pPr marL="0" algn="r" defTabSz="914400" rtl="1" eaLnBrk="1" latinLnBrk="0" hangingPunct="1"/>
                <a:r>
                  <a:rPr lang="he-IL" dirty="0"/>
                  <a:t>הגענו לחלק הכיפי, שכל החישובים מראש מוכנים ומתחילים להריץ את האופטימיזציה.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ניטור זיהום אוויר – </a:t>
            </a:r>
          </a:p>
          <a:p>
            <a:pPr marL="171450" indent="-171450" algn="r" defTabSz="914400" rtl="1" eaLnBrk="1" latinLnBrk="0" hangingPunct="1">
              <a:buFontTx/>
              <a:buChar char="-"/>
            </a:pPr>
            <a:r>
              <a:rPr lang="he-IL" dirty="0"/>
              <a:t>מקורות </a:t>
            </a:r>
            <a:r>
              <a:rPr lang="he-IL" dirty="0" err="1"/>
              <a:t>אנתרופוגניים</a:t>
            </a:r>
            <a:r>
              <a:rPr lang="he-IL" dirty="0"/>
              <a:t> כמו תעשייה/תחבורה פולטים גזים מזהמים או חלקיקים כתוצאה מתהליכי ייצור כאלה או אחרים או משריפת </a:t>
            </a:r>
            <a:r>
              <a:rPr lang="he-IL" dirty="0" err="1"/>
              <a:t>דלקים</a:t>
            </a:r>
            <a:r>
              <a:rPr lang="he-IL" dirty="0"/>
              <a:t>. </a:t>
            </a:r>
          </a:p>
          <a:p>
            <a:pPr marL="171450" indent="-171450" algn="r" defTabSz="914400" rtl="1" eaLnBrk="1" latinLnBrk="0" hangingPunct="1">
              <a:buFontTx/>
              <a:buChar char="-"/>
            </a:pPr>
            <a:r>
              <a:rPr lang="he-IL" dirty="0"/>
              <a:t>המזהמים האלו לא מטיבים עם הבריאות שלנו ולכן יש לנו צורך לשלוט בפליטות ואולי להפחית אותן בסופו של דבר</a:t>
            </a:r>
          </a:p>
          <a:p>
            <a:pPr marL="171450" indent="-171450" algn="r" defTabSz="914400" rtl="1" eaLnBrk="1" latinLnBrk="0" hangingPunct="1">
              <a:buFontTx/>
              <a:buChar char="-"/>
            </a:pPr>
            <a:r>
              <a:rPr lang="he-IL" dirty="0"/>
              <a:t>בטווח הקצר – כדי למנוע חשיפה לריכוזים רגעיים מסוכנים או לשם אכיפה</a:t>
            </a:r>
          </a:p>
          <a:p>
            <a:pPr marL="171450" indent="-171450" algn="r" defTabSz="914400" rtl="1" eaLnBrk="1" latinLnBrk="0" hangingPunct="1">
              <a:buFontTx/>
              <a:buChar char="-"/>
            </a:pPr>
            <a:r>
              <a:rPr lang="he-IL" dirty="0"/>
              <a:t>ובטווח הארוך – לאסוף מידע שישמש למחקר או לתכנון</a:t>
            </a:r>
          </a:p>
          <a:p>
            <a:pPr marL="171450" indent="-171450" algn="r" defTabSz="914400" rtl="1" eaLnBrk="1" latinLnBrk="0" hangingPunct="1">
              <a:buFontTx/>
              <a:buChar char="-"/>
            </a:pPr>
            <a:r>
              <a:rPr lang="he-IL" dirty="0"/>
              <a:t>שיטות הניטור הסטנדרטיות </a:t>
            </a:r>
            <a:r>
              <a:rPr lang="en-US" dirty="0"/>
              <a:t>AQM</a:t>
            </a:r>
            <a:r>
              <a:rPr lang="he-IL" dirty="0"/>
              <a:t> וקמפיינים קצרי טווח של ניטור מציבות בפנינו אתגר בהפקה של מפות זיהום </a:t>
            </a:r>
            <a:r>
              <a:rPr lang="he-IL" dirty="0" err="1"/>
              <a:t>ברזלוציה</a:t>
            </a:r>
            <a:r>
              <a:rPr lang="he-IL" dirty="0"/>
              <a:t> גבוהה מבחינת זמן ומרחב </a:t>
            </a:r>
          </a:p>
          <a:p>
            <a:pPr marL="171450" indent="-171450" algn="r" defTabSz="914400" rtl="1" eaLnBrk="1" latinLnBrk="0" hangingPunct="1">
              <a:buFontTx/>
              <a:buChar char="-"/>
            </a:pPr>
            <a:r>
              <a:rPr lang="he-IL" dirty="0"/>
              <a:t>גישה נוספת לניטור שנעשתה פופולרית בשנים האחרונות היא להשתמש ב-WDESN - רשת אלחוטית פזורה של חיישנים סביבתיים. לגישה הזאת כמה יתרונות ברורים – החיישנים קטנים, ניידים וזולים. </a:t>
            </a:r>
          </a:p>
          <a:p>
            <a:pPr marL="171450" indent="-171450" algn="r" defTabSz="914400" rtl="1" eaLnBrk="1" latinLnBrk="0" hangingPunct="1">
              <a:buFontTx/>
              <a:buChar char="-"/>
            </a:pPr>
            <a:r>
              <a:rPr lang="he-IL" dirty="0"/>
              <a:t>ובאמת בשנים האחרונות רואים פרויקטים כמו </a:t>
            </a:r>
            <a:r>
              <a:rPr lang="en-US" dirty="0" err="1"/>
              <a:t>CitySense</a:t>
            </a:r>
            <a:r>
              <a:rPr lang="he-IL" dirty="0"/>
              <a:t>, </a:t>
            </a:r>
            <a:r>
              <a:rPr lang="en-US" dirty="0" err="1"/>
              <a:t>openSense</a:t>
            </a:r>
            <a:r>
              <a:rPr lang="he-IL" dirty="0"/>
              <a:t>, </a:t>
            </a:r>
            <a:r>
              <a:rPr lang="en-US" dirty="0"/>
              <a:t>AOT</a:t>
            </a:r>
            <a:r>
              <a:rPr lang="he-IL" dirty="0"/>
              <a:t> שעושים שימוש ברשת ובחיישנים כאלו לניטור סביבה עירונית. </a:t>
            </a:r>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הערכה ראשונית אפשר פה לראות את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הפיתרון</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של 15 החיישנים על מפת ריכוזים ממוצעים של הסימולציה.</a:t>
                </a:r>
                <a:endParaRPr lang="en-US"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בצורה מעניינת או לא, המפה הימנית פשוט נותנת את המקומות בהם השונות הכי גבוהה.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sngStrik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יש לנו </a:t>
                </a:r>
                <a:r>
                  <a:rPr lang="he-IL" sz="1200" b="0" i="0" u="none" strike="sngStrik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איזשהי</a:t>
                </a:r>
                <a:r>
                  <a:rPr lang="he-IL" sz="1200" b="0" i="0" u="none" strike="sngStrik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השערה שהמיקומים המועדפים עוקבים אחרי הנגזרת הגבוהה ביותר של הריכוזים בגלל שהמקומות האלו הם הרגישים ביותר למקור. ואת זה נבדוק בהמשך.</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בכל מקרה אם מנסים להשוות את המיקומים המועדפים להנחת חיישנים</a:t>
                </a:r>
                <a:r>
                  <a:rPr lang="en-US"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שמיוצגים לפי אחוז הפתרונות בהם הונח שם חיישן לעומת מפת הריכוזים הממוצעת מגיעים לכל היותר לקורלציה של בערך 0.5.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מההערכה הראשונית של התוצאות אפשר לראות שאם אנחנו מחשבים את ה-</a:t>
            </a:r>
            <a:r>
              <a:rPr lang="en-US" dirty="0"/>
              <a:t>RMSE</a:t>
            </a:r>
            <a:r>
              <a:rPr lang="he-IL" dirty="0"/>
              <a:t> בין </a:t>
            </a:r>
            <a:r>
              <a:rPr lang="en-US" dirty="0"/>
              <a:t>n</a:t>
            </a:r>
            <a:r>
              <a:rPr lang="he-IL" dirty="0"/>
              <a:t> הריכוזים הממוצעים הגבוהים ביותר והקריאות הממוצעות של </a:t>
            </a:r>
            <a:r>
              <a:rPr lang="en-US" dirty="0"/>
              <a:t>n</a:t>
            </a:r>
            <a:r>
              <a:rPr lang="he-IL" dirty="0"/>
              <a:t> החיישנים במקומות האופטימליים בהם נפרסו הוא הולך ויורד ככל שמספר החיישנים גדל. </a:t>
            </a:r>
          </a:p>
          <a:p>
            <a:pPr marL="0" algn="r" defTabSz="914400" rtl="1" eaLnBrk="1" latinLnBrk="0" hangingPunct="1"/>
            <a:endParaRPr lang="he-IL" dirty="0"/>
          </a:p>
          <a:p>
            <a:pPr marL="0" algn="r" defTabSz="914400" rtl="1" eaLnBrk="1" latinLnBrk="0" hangingPunct="1"/>
            <a:r>
              <a:rPr lang="he-IL" strike="sngStrike" dirty="0"/>
              <a:t>זה הגיוני, כי אם הפלומה הממוצעת מורכבת מ-2 פלומות הוא ישים חיישן איפשהו באמצע ויהיה רחוק מהריכוזים הגבוהים וככל שנוסיף חיישנים אנחנו יכולים יותר להרשות לעצמנו לשים חיישנים ליד הריכוזים הגבוהים. בכל מקרה, גם זה דברים שעוד צריכים להיבחן. </a:t>
            </a:r>
          </a:p>
          <a:p>
            <a:pPr marL="0" algn="r" defTabSz="914400" rtl="1" eaLnBrk="1" latinLnBrk="0" hangingPunct="1"/>
            <a:endParaRPr lang="he-IL" strike="sngStrike"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בדיקה ראשונית – לקחתי את כל מצבי מזג האוויר האפשריים שיש להם שכיחות גדולה מ-0. סך </a:t>
            </a:r>
            <a:r>
              <a:rPr lang="he-IL" dirty="0" err="1"/>
              <a:t>הכל</a:t>
            </a:r>
            <a:r>
              <a:rPr lang="he-IL" dirty="0"/>
              <a:t> היו 144 כאלו. לכל מצב מזג אוויר כזה חישבתי מפת ריכוזים ממוצעת בהנחה שכל 5 המקורות פועלים בפליטה הממוצעת שלהם. לקחתי את הפתרונות האופטימליים (רשתות עם מספר חיישנים בין 2 ל-41) וחישבתי את מדד ה- PED עבור כל רשת אופטימלית כזאת לכל אחת מ-144 המפות. </a:t>
            </a:r>
          </a:p>
          <a:p>
            <a:pPr marL="0" algn="r" defTabSz="914400" rtl="1" eaLnBrk="1" latinLnBrk="0" hangingPunct="1"/>
            <a:r>
              <a:rPr lang="he-IL" dirty="0"/>
              <a:t>במקביל, עשיתי את אותו הדבר עבור רשתות במיקומי חיישנים רנדומליים וחישבתי את מדד ה-</a:t>
            </a:r>
            <a:r>
              <a:rPr lang="en-US" dirty="0"/>
              <a:t>PED</a:t>
            </a:r>
            <a:r>
              <a:rPr lang="he-IL" dirty="0"/>
              <a:t> (100 פעמים). </a:t>
            </a:r>
          </a:p>
          <a:p>
            <a:pPr marL="0" algn="r" defTabSz="914400" rtl="1" eaLnBrk="1" latinLnBrk="0" hangingPunct="1"/>
            <a:r>
              <a:rPr lang="he-IL" dirty="0"/>
              <a:t>הגרף הזה מראה השוואה לדוגמא של הגרלה רנדומלית אחת עם הרשת האופטימלית. כל נקודה בכל </a:t>
            </a:r>
            <a:r>
              <a:rPr lang="he-IL" dirty="0" err="1"/>
              <a:t>בוקספלוט</a:t>
            </a:r>
            <a:r>
              <a:rPr lang="he-IL" dirty="0"/>
              <a:t> היא מצב (מבין 144) וערך ה-</a:t>
            </a:r>
            <a:r>
              <a:rPr lang="en-US" dirty="0"/>
              <a:t>PED</a:t>
            </a:r>
            <a:r>
              <a:rPr lang="he-IL" dirty="0"/>
              <a:t> </a:t>
            </a:r>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r>
              <a:rPr lang="he-IL" dirty="0"/>
              <a:t>עוד הצעה – לנסות לחזות איזה מפעל חורג בעזרת </a:t>
            </a:r>
            <a:r>
              <a:rPr lang="en-US" dirty="0"/>
              <a:t>ML</a:t>
            </a:r>
            <a:r>
              <a:rPr lang="he-IL" dirty="0"/>
              <a:t>. האם עכשיו המיקומים האידיאליים חוזים טוב יותר ?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r>
              <a:rPr lang="en-US" dirty="0"/>
              <a:t>10k</a:t>
            </a:r>
            <a:r>
              <a:rPr lang="he-IL" dirty="0"/>
              <a:t> מצבי מזג אוויר שונים הוגרלו לפי התדירויות שחושבו (כרגע רק ממש הערכים הדיסקרטיים, לא רציף) יחד עם מצבים שונים של 5 המפעלים – בין 0 פליטה לפליטה פי 2 מהממוצע. קריאות במרחב הסימולציה חושבו עבור כל מצב. </a:t>
            </a:r>
          </a:p>
          <a:p>
            <a:pPr marL="0" algn="r" defTabSz="914400" rtl="1" eaLnBrk="1" latinLnBrk="0" hangingPunct="1"/>
            <a:r>
              <a:rPr lang="he-IL" dirty="0"/>
              <a:t>עבור הפתרון האופטימלי לכל מספר של חיישנים (מ2 ועד 50) חושבו ערכי ה-PED (ממוצע המינימום מכל קטגוריה). ערכים אלו הושוו לערכים של פתרון רנדומלי. באיור רואים השוואה אחת של הפתרון האופטימלי לרנדומלי. כל נקודה היא מצב שהוגרל. לכן בכל </a:t>
            </a:r>
            <a:r>
              <a:rPr lang="he-IL" dirty="0" err="1"/>
              <a:t>בוקספלוט</a:t>
            </a:r>
            <a:r>
              <a:rPr lang="he-IL" dirty="0"/>
              <a:t> יש </a:t>
            </a:r>
            <a:r>
              <a:rPr lang="en-US" dirty="0"/>
              <a:t>10k</a:t>
            </a:r>
            <a:r>
              <a:rPr lang="he-IL" dirty="0"/>
              <a:t> נקודות. </a:t>
            </a:r>
          </a:p>
          <a:p>
            <a:pPr marL="0" algn="r" defTabSz="914400" rtl="1" eaLnBrk="1" latinLnBrk="0" hangingPunct="1"/>
            <a:endParaRPr lang="he-IL" dirty="0"/>
          </a:p>
          <a:p>
            <a:pPr marL="0" algn="r" defTabSz="914400" rtl="1" eaLnBrk="1" latinLnBrk="0" hangingPunct="1"/>
            <a:r>
              <a:rPr lang="he-IL" dirty="0"/>
              <a:t>ההשוואה הזאת נעשתה 100 פעמים (100 פתרונות רנדומליים הומצאו לכל מספר חיישנים מ-2 עד 50</a:t>
            </a:r>
            <a:r>
              <a:rPr lang="en-US" dirty="0"/>
              <a:t>(</a:t>
            </a:r>
            <a:r>
              <a:rPr lang="he-IL" dirty="0"/>
              <a:t>. </a:t>
            </a:r>
          </a:p>
          <a:p>
            <a:pPr marL="0" algn="r" defTabSz="914400" rtl="1" eaLnBrk="1" latinLnBrk="0" hangingPunct="1"/>
            <a:r>
              <a:rPr lang="he-IL" dirty="0"/>
              <a:t>בכל פעם בדקנו מובהקות סטטיסטית בין ערכי ה-</a:t>
            </a:r>
            <a:r>
              <a:rPr lang="en-US" dirty="0"/>
              <a:t>PED</a:t>
            </a:r>
            <a:r>
              <a:rPr lang="he-IL" dirty="0"/>
              <a:t> של שתי האוכלוסיות בעזרת מבחן לא פרמטרי. במספר חיישנים גבוה (מעל 11?) – ב100% מהמקרים הפתרון האופטימלי נתן ערכי </a:t>
            </a:r>
            <a:r>
              <a:rPr lang="en-US" dirty="0"/>
              <a:t>PED</a:t>
            </a:r>
            <a:r>
              <a:rPr lang="he-IL" dirty="0"/>
              <a:t> גבוהים מהפתרון </a:t>
            </a:r>
            <a:r>
              <a:rPr lang="he-IL" dirty="0" err="1"/>
              <a:t>הרדנומלי</a:t>
            </a:r>
            <a:r>
              <a:rPr lang="he-IL" dirty="0"/>
              <a:t>. במספר חיישנים נמוך – יתכן והפתרון שניתן כאופטימלי אינו אופטימלי בכל המקרים </a:t>
            </a:r>
            <a:r>
              <a:rPr lang="he-IL" dirty="0" err="1"/>
              <a:t>שאיתגרנו</a:t>
            </a:r>
            <a:r>
              <a:rPr lang="he-IL" dirty="0"/>
              <a:t> איתם. </a:t>
            </a:r>
          </a:p>
          <a:p>
            <a:pPr marL="0" algn="r" defTabSz="914400" rtl="1" eaLnBrk="1" latinLnBrk="0" hangingPunct="1"/>
            <a:endParaRPr lang="he-IL" dirty="0"/>
          </a:p>
          <a:p>
            <a:pPr marL="0" algn="r" defTabSz="914400" rtl="1" eaLnBrk="1" latinLnBrk="0" hangingPunct="1"/>
            <a:r>
              <a:rPr lang="he-IL" dirty="0"/>
              <a:t>באיור השני אפשר לראות את:</a:t>
            </a:r>
          </a:p>
          <a:p>
            <a:pPr marL="228600" indent="-228600" algn="r" defTabSz="914400" rtl="1" eaLnBrk="1" latinLnBrk="0" hangingPunct="1">
              <a:buAutoNum type="arabicPeriod"/>
            </a:pPr>
            <a:r>
              <a:rPr lang="he-IL" dirty="0"/>
              <a:t>אחוז המקרים בהם לא ניתן לומר שמשמעותית ערכי ה-</a:t>
            </a:r>
            <a:r>
              <a:rPr lang="en-US" dirty="0"/>
              <a:t>PED</a:t>
            </a:r>
            <a:r>
              <a:rPr lang="he-IL" dirty="0"/>
              <a:t> של הפתרון האופטימלי גבוהים מערכי ה-</a:t>
            </a:r>
            <a:r>
              <a:rPr lang="en-US" dirty="0"/>
              <a:t>PED</a:t>
            </a:r>
            <a:r>
              <a:rPr lang="he-IL" dirty="0"/>
              <a:t> של פתרון רנדומלי. </a:t>
            </a:r>
          </a:p>
          <a:p>
            <a:pPr marL="228600" indent="-228600" algn="r" defTabSz="914400" rtl="1" eaLnBrk="1" latinLnBrk="0" hangingPunct="1">
              <a:buAutoNum type="arabicPeriod"/>
            </a:pPr>
            <a:r>
              <a:rPr lang="he-IL" dirty="0"/>
              <a:t>אחוז המקרים בהם הפתרון הרנדומלי נתן משמעותית ערכי PED גבוהים מהפתרון האופטימלי. </a:t>
            </a:r>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228427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2495374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בעצם כדי להתמודד עם בעיית הייצוג במרחב שנוצרת מדלילות המדידות וכדי לייצר או לחזות מפות מפורטות של זיהום האוויר, יש כמה גישות -</a:t>
            </a:r>
          </a:p>
          <a:p>
            <a:pPr marL="171450" indent="-171450" algn="r" defTabSz="914400" rtl="1" eaLnBrk="1" latinLnBrk="0" hangingPunct="1">
              <a:buFontTx/>
              <a:buChar char="-"/>
            </a:pPr>
            <a:r>
              <a:rPr lang="he-IL" dirty="0"/>
              <a:t>אינטרפולציה</a:t>
            </a:r>
            <a:endParaRPr lang="en-US" dirty="0"/>
          </a:p>
          <a:p>
            <a:pPr marL="171450" indent="-171450" algn="r" defTabSz="914400" rtl="1" eaLnBrk="1" latinLnBrk="0" hangingPunct="1">
              <a:buFontTx/>
              <a:buChar char="-"/>
            </a:pPr>
            <a:r>
              <a:rPr lang="en-US" dirty="0"/>
              <a:t>land use regression</a:t>
            </a:r>
          </a:p>
          <a:p>
            <a:pPr marL="171450" indent="-171450" algn="r" defTabSz="914400" rtl="1" eaLnBrk="1" latinLnBrk="0" hangingPunct="1">
              <a:buFontTx/>
              <a:buChar char="-"/>
            </a:pPr>
            <a:r>
              <a:rPr lang="he-IL" dirty="0"/>
              <a:t>או – שימוש במודלים אטמוספיריים של הסעה ודיספרסיה (</a:t>
            </a:r>
            <a:r>
              <a:rPr lang="en-US" dirty="0"/>
              <a:t>ATD</a:t>
            </a:r>
            <a:r>
              <a:rPr lang="he-IL" dirty="0"/>
              <a:t>).</a:t>
            </a:r>
          </a:p>
          <a:p>
            <a:pPr marL="171450" indent="-171450" algn="r" defTabSz="914400" rtl="1" eaLnBrk="1" latinLnBrk="0" hangingPunct="1">
              <a:buFontTx/>
              <a:buChar char="-"/>
            </a:pPr>
            <a:endParaRPr lang="he-IL" dirty="0"/>
          </a:p>
          <a:p>
            <a:pPr marL="171450" indent="-171450" algn="r" defTabSz="914400" rtl="1" eaLnBrk="1" latinLnBrk="0" hangingPunct="1">
              <a:buFontTx/>
              <a:buChar char="-"/>
            </a:pPr>
            <a:r>
              <a:rPr lang="he-IL" dirty="0"/>
              <a:t>מודלים אלו מכמתים בצורה דטרמיניסטית את הפיזור של המזהמים במרחב, אבל מצריכים ידע על המקורות עצמם – מיקום, קצב פליטה, נתוני מזג אוויר וכמובן גם הכימיה... </a:t>
            </a:r>
          </a:p>
          <a:p>
            <a:pPr marL="171450" indent="-171450" algn="r" defTabSz="914400" rtl="1" eaLnBrk="1" latinLnBrk="0" hangingPunct="1">
              <a:buFontTx/>
              <a:buChar char="-"/>
            </a:pPr>
            <a:r>
              <a:rPr lang="he-IL" dirty="0"/>
              <a:t>וזה לא משהו שתמיד יש לנו ולכן לא פעם המדידות הדלילות במרחב משמשות קודם כל למציאת המקורות בתהליך של </a:t>
            </a:r>
            <a:r>
              <a:rPr lang="en-US" dirty="0"/>
              <a:t>STE</a:t>
            </a:r>
            <a:r>
              <a:rPr lang="he-IL" dirty="0"/>
              <a:t>. בתהליך זה, מקורות שונים מוכנסים למודל דיספרסיה ומשחקים עם הפרמטרים שלהם עד שמקבלים את ההפרש הקטן ביותר בין המדידות בפועל ובין מה שחישב המודל. </a:t>
            </a:r>
          </a:p>
          <a:p>
            <a:pPr marL="171450" indent="-171450" algn="r" defTabSz="914400" rtl="1" eaLnBrk="1" latinLnBrk="0" hangingPunct="1">
              <a:buFontTx/>
              <a:buChar char="-"/>
            </a:pPr>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Movie of solutions</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34</a:t>
            </a:fld>
            <a:endParaRPr lang="en-US"/>
          </a:p>
        </p:txBody>
      </p:sp>
    </p:spTree>
    <p:extLst>
      <p:ext uri="{BB962C8B-B14F-4D97-AF65-F5344CB8AC3E}">
        <p14:creationId xmlns:p14="http://schemas.microsoft.com/office/powerpoint/2010/main" val="1310242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41</a:t>
            </a:fld>
            <a:endParaRPr lang="en-US"/>
          </a:p>
        </p:txBody>
      </p:sp>
    </p:spTree>
    <p:extLst>
      <p:ext uri="{BB962C8B-B14F-4D97-AF65-F5344CB8AC3E}">
        <p14:creationId xmlns:p14="http://schemas.microsoft.com/office/powerpoint/2010/main" val="47078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על הבעיה הקיימת היום – </a:t>
            </a:r>
          </a:p>
          <a:p>
            <a:pPr marL="0" algn="r" defTabSz="914400" rtl="1" eaLnBrk="1" latinLnBrk="0" hangingPunct="1"/>
            <a:r>
              <a:rPr lang="he-IL" dirty="0"/>
              <a:t>1. הייצוג הדליל במרחב של תחנות ניטור </a:t>
            </a:r>
          </a:p>
          <a:p>
            <a:pPr marL="0" algn="r" defTabSz="914400" rtl="1" eaLnBrk="1" latinLnBrk="0" hangingPunct="1"/>
            <a:r>
              <a:rPr lang="he-IL" dirty="0"/>
              <a:t>2. המחסור בנתונים ברורים על פליטות נקודתיות שיוצר צורך במציאת איבר מקור, שזאת בעיה קשה אם יש ייצוג דליל במרחב של מדידות. </a:t>
            </a:r>
          </a:p>
          <a:p>
            <a:pPr marL="0" algn="r" defTabSz="914400" rtl="1" eaLnBrk="1" latinLnBrk="0" hangingPunct="1"/>
            <a:r>
              <a:rPr lang="he-IL" dirty="0"/>
              <a:t>ולהעלות את ההשערה ששימוש ב-</a:t>
            </a:r>
            <a:r>
              <a:rPr lang="en-US" dirty="0"/>
              <a:t>WDESN</a:t>
            </a:r>
            <a:r>
              <a:rPr lang="he-IL" dirty="0"/>
              <a:t> של חיישני זיהום אוויר יכול להיות כיוון טוב כדי להשיג רזולוציית זמן מרחב טובה יותר. </a:t>
            </a:r>
          </a:p>
          <a:p>
            <a:pPr marL="0" algn="r" defTabSz="914400" rtl="1" eaLnBrk="1" latinLnBrk="0" hangingPunct="1"/>
            <a:endParaRPr lang="he-IL" dirty="0"/>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זה עוד לא המצב ולא בטוח שאי פעם זה יהיה המצב, ולכן יש לנו מגבלות ברורות של עלות פריסה. </a:t>
            </a:r>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הבעיה הזאת היא </a:t>
                </a:r>
                <a:r>
                  <a:rPr lang="he-IL" sz="1200" dirty="0" err="1">
                    <a:solidFill>
                      <a:srgbClr val="000000"/>
                    </a:solidFill>
                    <a:latin typeface="DaunPenh" pitchFamily="2" charset="0"/>
                    <a:cs typeface="DaunPenh" pitchFamily="2" charset="0"/>
                  </a:rPr>
                  <a:t>אנפיהארד</a:t>
                </a:r>
                <a:r>
                  <a:rPr lang="he-IL" sz="1200" dirty="0">
                    <a:solidFill>
                      <a:srgbClr val="000000"/>
                    </a:solidFill>
                    <a:latin typeface="DaunPenh" pitchFamily="2" charset="0"/>
                    <a:cs typeface="DaunPenh" pitchFamily="2" charset="0"/>
                  </a:rPr>
                  <a:t> – כלומר ממשפחה של בעיות שמבחינת סיבוכיות, לא ניתן לפתור אותן בזמן </a:t>
                </a:r>
                <a:r>
                  <a:rPr lang="he-IL" sz="1200" dirty="0" err="1">
                    <a:solidFill>
                      <a:srgbClr val="000000"/>
                    </a:solidFill>
                    <a:latin typeface="DaunPenh" pitchFamily="2" charset="0"/>
                    <a:cs typeface="DaunPenh" pitchFamily="2" charset="0"/>
                  </a:rPr>
                  <a:t>פולינומי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והדרישות האופרטיביות או המשאבים הקיימים.</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אופטימיזציה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באיבר המקור.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a:t>
            </a:r>
            <a:endParaRPr lang="en-US" sz="1200" dirty="0">
              <a:solidFill>
                <a:schemeClr val="tx1">
                  <a:lumMod val="85000"/>
                  <a:lumOff val="15000"/>
                </a:schemeClr>
              </a:solidFill>
              <a:latin typeface="DaunPenh" pitchFamily="2" charset="0"/>
              <a:cs typeface="DaunPenh" pitchFamily="2" charset="0"/>
            </a:endParaRPr>
          </a:p>
          <a:p>
            <a:pPr algn="just"/>
            <a:endParaRPr lang="he-IL" sz="1200" dirty="0">
              <a:solidFill>
                <a:schemeClr val="tx1">
                  <a:lumMod val="85000"/>
                  <a:lumOff val="15000"/>
                </a:schemeClr>
              </a:solidFill>
              <a:latin typeface="DaunPenh" pitchFamily="2" charset="0"/>
              <a:cs typeface="DaunPenh" pitchFamily="2" charset="0"/>
            </a:endParaRPr>
          </a:p>
          <a:p>
            <a:pPr algn="just" rtl="1"/>
            <a:r>
              <a:rPr lang="he-IL" sz="1200" dirty="0">
                <a:solidFill>
                  <a:schemeClr val="tx1">
                    <a:lumMod val="85000"/>
                    <a:lumOff val="15000"/>
                  </a:schemeClr>
                </a:solidFill>
                <a:latin typeface="DaunPenh" pitchFamily="2" charset="0"/>
                <a:cs typeface="DaunPenh" pitchFamily="2" charset="0"/>
              </a:rPr>
              <a:t>חוץ מזה, במהלך פיתוח של כל אחד מהמודולים, אנחנו רוצים לבחון </a:t>
            </a:r>
            <a:r>
              <a:rPr lang="he-IL" sz="1200" dirty="0" err="1">
                <a:solidFill>
                  <a:schemeClr val="tx1">
                    <a:lumMod val="85000"/>
                    <a:lumOff val="15000"/>
                  </a:schemeClr>
                </a:solidFill>
                <a:latin typeface="DaunPenh" pitchFamily="2" charset="0"/>
                <a:cs typeface="DaunPenh" pitchFamily="2" charset="0"/>
              </a:rPr>
              <a:t>קונפיגורציות</a:t>
            </a:r>
            <a:r>
              <a:rPr lang="he-IL" sz="1200" dirty="0">
                <a:solidFill>
                  <a:schemeClr val="tx1">
                    <a:lumMod val="85000"/>
                    <a:lumOff val="15000"/>
                  </a:schemeClr>
                </a:solidFill>
                <a:latin typeface="DaunPenh" pitchFamily="2" charset="0"/>
                <a:cs typeface="DaunPenh" pitchFamily="2" charset="0"/>
              </a:rPr>
              <a:t> שונות, תנאי מזג אוויר ופליטות שונות, מערך הטרוגני של חיישנים ובתקווה גם מקרה מהעולם </a:t>
            </a:r>
            <a:r>
              <a:rPr lang="he-IL" sz="1200" dirty="0" err="1">
                <a:solidFill>
                  <a:schemeClr val="tx1">
                    <a:lumMod val="85000"/>
                    <a:lumOff val="15000"/>
                  </a:schemeClr>
                </a:solidFill>
                <a:latin typeface="DaunPenh" pitchFamily="2" charset="0"/>
                <a:cs typeface="DaunPenh" pitchFamily="2" charset="0"/>
              </a:rPr>
              <a:t>האמיתי</a:t>
            </a:r>
            <a:r>
              <a:rPr lang="he-IL" sz="1200" dirty="0">
                <a:solidFill>
                  <a:schemeClr val="tx1">
                    <a:lumMod val="85000"/>
                    <a:lumOff val="15000"/>
                  </a:schemeClr>
                </a:solidFill>
                <a:latin typeface="DaunPenh" pitchFamily="2" charset="0"/>
                <a:cs typeface="DaunPenh" pitchFamily="2" charset="0"/>
              </a:rPr>
              <a:t>.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69585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0" algn="r" defTabSz="914400" rtl="1" eaLnBrk="1" latinLnBrk="0" hangingPunct="1"/>
                <a:endParaRPr lang="he-IL" dirty="0"/>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algn="r" rtl="1"/>
            <a:endParaRPr lang="he-IL" sz="1200" dirty="0">
              <a:latin typeface="DaunPenh" pitchFamily="2" charset="0"/>
              <a:cs typeface="DaunPenh" pitchFamily="2" charset="0"/>
            </a:endParaRPr>
          </a:p>
          <a:p>
            <a:pPr algn="r" rtl="1"/>
            <a:endParaRPr lang="he-IL" sz="1200" dirty="0">
              <a:latin typeface="DaunPenh" pitchFamily="2" charset="0"/>
              <a:cs typeface="DaunPenh" pitchFamily="2" charset="0"/>
            </a:endParaRP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9759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10/27/19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10/27/19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10/27/19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10/27/19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10/27/19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10/27/19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10/27/19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10/27/19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10/27/19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10/27/19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10/27/19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10/27/19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2.mov"/><Relationship Id="rId7" Type="http://schemas.openxmlformats.org/officeDocument/2006/relationships/image" Target="../media/image3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eoas.ubc.ca/courses/atsc507/ADM/intro/ScanSet-C-GaussianPlume.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cfpub.epa.gov/ncer_abstracts/index.cfm/fuseaction/display.files/fileID/14285" TargetMode="External"/><Relationship Id="rId4" Type="http://schemas.openxmlformats.org/officeDocument/2006/relationships/hyperlink" Target="https://towardsdatascience.com/neural-knapsack-8edd737bdc1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a:t>
            </a:r>
            <a:r>
              <a:rPr lang="he-IL" dirty="0">
                <a:latin typeface="DaunPenh" pitchFamily="2" charset="0"/>
              </a:rPr>
              <a:t>5</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06240" y="4938742"/>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- 10.11.2019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400657"/>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28016" y="4301485"/>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301485"/>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292950" y="413251"/>
            <a:ext cx="5559861" cy="3557430"/>
          </a:xfrm>
          <a:prstGeom prst="rect">
            <a:avLst/>
          </a:prstGeom>
        </p:spPr>
      </p:pic>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1"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17663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672968" y="2017934"/>
            <a:ext cx="5029784"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Pareto frontier = the set of non-dominated solutions</a:t>
            </a: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13</a:t>
            </a:fld>
            <a:endParaRPr lang="en-US" dirty="0"/>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3F75F49-8EEC-4D43-892A-BD43052E26DE}"/>
                  </a:ext>
                </a:extLst>
              </p:cNvPr>
              <p:cNvSpPr/>
              <p:nvPr/>
            </p:nvSpPr>
            <p:spPr>
              <a:xfrm>
                <a:off x="618717" y="3182425"/>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xmlns="">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618717" y="3182425"/>
                <a:ext cx="5502532" cy="411395"/>
              </a:xfrm>
              <a:prstGeom prst="rect">
                <a:avLst/>
              </a:prstGeom>
              <a:blipFill>
                <a:blip r:embed="rId4"/>
                <a:stretch>
                  <a:fillRect r="-230" b="-909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14</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80918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summary</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15</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7891342" y="3227796"/>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9775260" y="3243244"/>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8835546" y="1592611"/>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265066" y="1446401"/>
            <a:ext cx="7346730" cy="5293757"/>
          </a:xfrm>
          <a:prstGeom prst="rect">
            <a:avLst/>
          </a:prstGeom>
        </p:spPr>
        <p:txBody>
          <a:bodyPr wrap="square">
            <a:spAutoFit/>
          </a:bodyPr>
          <a:lstStyle/>
          <a:p>
            <a:pPr algn="just"/>
            <a:r>
              <a:rPr lang="en-US" sz="3000" b="0" i="0" dirty="0">
                <a:latin typeface="DaunPenh" pitchFamily="2" charset="0"/>
                <a:cs typeface="DaunPenh" pitchFamily="2" charset="0"/>
              </a:rPr>
              <a:t>Run a dispersion model for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(we know their locations and </a:t>
            </a:r>
            <a:r>
              <a:rPr lang="en-US" sz="3000" b="1" dirty="0">
                <a:latin typeface="DaunPenh" pitchFamily="2" charset="0"/>
                <a:cs typeface="DaunPenh" pitchFamily="2" charset="0"/>
              </a:rPr>
              <a:t>average</a:t>
            </a:r>
            <a:r>
              <a:rPr lang="en-US" sz="3000" dirty="0">
                <a:latin typeface="DaunPenh" pitchFamily="2" charset="0"/>
                <a:cs typeface="DaunPenh" pitchFamily="2" charset="0"/>
              </a:rPr>
              <a:t> emission rates, but not their q(t))</a:t>
            </a:r>
          </a:p>
          <a:p>
            <a:pPr algn="just"/>
            <a:endParaRPr lang="en-US" sz="3000" dirty="0">
              <a:latin typeface="DaunPenh" pitchFamily="2" charset="0"/>
              <a:cs typeface="DaunPenh" pitchFamily="2" charset="0"/>
            </a:endParaRPr>
          </a:p>
          <a:p>
            <a:pPr algn="just"/>
            <a:r>
              <a:rPr lang="en-US" sz="3000" dirty="0">
                <a:latin typeface="DaunPenh" pitchFamily="2" charset="0"/>
                <a:cs typeface="DaunPenh" pitchFamily="2" charset="0"/>
              </a:rPr>
              <a:t>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locations exist. Calculate concentrations of pollutant </a:t>
            </a:r>
            <a:r>
              <a:rPr lang="en-US" sz="3200" b="1" dirty="0">
                <a:latin typeface="DaunPenh" pitchFamily="2" charset="0"/>
                <a:cs typeface="DaunPenh" pitchFamily="2" charset="0"/>
              </a:rPr>
              <a:t>Z</a:t>
            </a:r>
            <a:r>
              <a:rPr lang="en-US" sz="3000" dirty="0">
                <a:latin typeface="DaunPenh" pitchFamily="2" charset="0"/>
                <a:cs typeface="DaunPenh" pitchFamily="2" charset="0"/>
              </a:rPr>
              <a:t> in each of these locations</a:t>
            </a:r>
          </a:p>
          <a:p>
            <a:pPr algn="just"/>
            <a:endParaRPr lang="en-US" sz="3000" dirty="0">
              <a:latin typeface="DaunPenh" pitchFamily="2" charset="0"/>
              <a:cs typeface="DaunPenh" pitchFamily="2" charset="0"/>
            </a:endParaRPr>
          </a:p>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a:p>
            <a:pPr algn="just"/>
            <a:endParaRPr lang="en-US" sz="3000" dirty="0">
              <a:latin typeface="DaunPenh" pitchFamily="2" charset="0"/>
              <a:cs typeface="DaunPenh" pitchFamily="2" charset="0"/>
            </a:endParaRPr>
          </a:p>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number of sensors</a:t>
            </a:r>
            <a:r>
              <a:rPr lang="en-US" sz="3000" dirty="0">
                <a:latin typeface="DaunPenh" pitchFamily="2" charset="0"/>
                <a:cs typeface="DaunPenh" pitchFamily="2" charset="0"/>
              </a:rPr>
              <a:t>)</a:t>
            </a:r>
          </a:p>
        </p:txBody>
      </p:sp>
    </p:spTree>
    <p:extLst>
      <p:ext uri="{BB962C8B-B14F-4D97-AF65-F5344CB8AC3E}">
        <p14:creationId xmlns:p14="http://schemas.microsoft.com/office/powerpoint/2010/main" val="153075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What is </a:t>
            </a:r>
            <a:r>
              <a:rPr lang="en-US" sz="7200" dirty="0">
                <a:solidFill>
                  <a:srgbClr val="E94C00"/>
                </a:solidFill>
                <a:latin typeface="DaunPenh" pitchFamily="2" charset="0"/>
                <a:cs typeface="DaunPenh" pitchFamily="2" charset="0"/>
              </a:rPr>
              <a:t>PED </a:t>
            </a:r>
            <a:r>
              <a:rPr lang="en-US" sz="7200" dirty="0">
                <a:solidFill>
                  <a:schemeClr val="tx1">
                    <a:lumMod val="85000"/>
                    <a:lumOff val="15000"/>
                  </a:schemeClr>
                </a:solidFill>
                <a:latin typeface="DaunPenh" pitchFamily="2" charset="0"/>
                <a:cs typeface="DaunPenh" pitchFamily="2" charset="0"/>
              </a:rPr>
              <a:t>?</a:t>
            </a:r>
            <a:endParaRPr lang="en-US" sz="7200"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542544" y="1708081"/>
                <a:ext cx="10811256"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542544" y="1708081"/>
                <a:ext cx="10811256" cy="4351338"/>
              </a:xfrm>
              <a:blipFill>
                <a:blip r:embed="rId3"/>
                <a:stretch>
                  <a:fillRect l="-1291" t="-2035" r="-117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5987023-3572-7A4E-9631-C8E2A446D10E}"/>
                  </a:ext>
                </a:extLst>
              </p:cNvPr>
              <p:cNvSpPr/>
              <p:nvPr/>
            </p:nvSpPr>
            <p:spPr>
              <a:xfrm>
                <a:off x="838201" y="4087052"/>
                <a:ext cx="10811255" cy="1314912"/>
              </a:xfrm>
              <a:prstGeom prst="rect">
                <a:avLst/>
              </a:prstGeom>
            </p:spPr>
            <p:txBody>
              <a:bodyPr wrap="square">
                <a:spAutoFit/>
              </a:bodyPr>
              <a:lstStyle/>
              <a:p>
                <a:r>
                  <a:rPr lang="en-US" sz="3200" b="1" u="sng" dirty="0">
                    <a:latin typeface="DaunPenh" pitchFamily="2" charset="0"/>
                    <a:cs typeface="DaunPenh" pitchFamily="2" charset="0"/>
                  </a:rPr>
                  <a:t>Objective 1: </a:t>
                </a:r>
                <a:r>
                  <a:rPr lang="en-US" sz="3200" b="1" dirty="0">
                    <a:latin typeface="DaunPenh" pitchFamily="2" charset="0"/>
                    <a:cs typeface="DaunPenh" pitchFamily="2" charset="0"/>
                  </a:rPr>
                  <a:t>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Ψ</m:t>
                        </m:r>
                      </m:e>
                      <m:sub>
                        <m:r>
                          <a:rPr lang="en-US" sz="2800">
                            <a:latin typeface="Cambria Math" panose="02040503050406030204" pitchFamily="18" charset="0"/>
                          </a:rPr>
                          <m:t>#</m:t>
                        </m:r>
                        <m:r>
                          <m:rPr>
                            <m:sty m:val="p"/>
                          </m:rPr>
                          <a:rPr lang="en-US" sz="2800">
                            <a:latin typeface="Cambria Math" panose="02040503050406030204" pitchFamily="18" charset="0"/>
                          </a:rPr>
                          <m:t>r</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min</m:t>
                                </m:r>
                              </m:e>
                              <m:lim>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m:t>
                                    </m:r>
                                  </m:e>
                                </m:d>
                              </m:lim>
                            </m:limLow>
                          </m:fName>
                          <m:e>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m:t>
                                </m:r>
                              </m:e>
                            </m:d>
                          </m:e>
                        </m:func>
                      </m:e>
                      <m:sub>
                        <m:r>
                          <a:rPr lang="en-US" sz="2800">
                            <a:latin typeface="Cambria Math" panose="02040503050406030204" pitchFamily="18" charset="0"/>
                          </a:rPr>
                          <m:t> </m:t>
                        </m:r>
                      </m:sub>
                    </m:sSub>
                  </m:oMath>
                </a14:m>
                <a:r>
                  <a:rPr lang="en-US" sz="3200" b="1" dirty="0">
                    <a:latin typeface="DaunPenh" pitchFamily="2" charset="0"/>
                    <a:cs typeface="DaunPenh" pitchFamily="2" charset="0"/>
                  </a:rPr>
                  <a:t>          </a:t>
                </a:r>
                <a:r>
                  <a:rPr lang="en-US" sz="3200" b="1" u="sng" dirty="0">
                    <a:latin typeface="DaunPenh" pitchFamily="2" charset="0"/>
                    <a:cs typeface="DaunPenh" pitchFamily="2" charset="0"/>
                  </a:rPr>
                  <a:t>Objective 2:</a:t>
                </a:r>
                <a:r>
                  <a:rPr lang="en-US" sz="3200" b="1" dirty="0">
                    <a:latin typeface="DaunPenh" pitchFamily="2" charset="0"/>
                    <a:cs typeface="DaunPenh" pitchFamily="2" charset="0"/>
                  </a:rPr>
                  <a:t>	</a:t>
                </a:r>
                <a14:m>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Ψ</m:t>
                        </m:r>
                      </m:e>
                      <m:sub>
                        <m:r>
                          <m:rPr>
                            <m:sty m:val="p"/>
                          </m:rPr>
                          <a:rPr lang="en-US" sz="3200">
                            <a:latin typeface="Cambria Math" panose="02040503050406030204" pitchFamily="18" charset="0"/>
                          </a:rPr>
                          <m:t>PED</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m:rPr>
                                    <m:sty m:val="p"/>
                                  </m:rPr>
                                  <a:rPr lang="en-US" sz="3200">
                                    <a:latin typeface="Cambria Math" panose="02040503050406030204" pitchFamily="18" charset="0"/>
                                  </a:rPr>
                                  <m:t>max</m:t>
                                </m:r>
                                <m:r>
                                  <a:rPr lang="en-US" sz="3200">
                                    <a:latin typeface="Cambria Math" panose="02040503050406030204" pitchFamily="18" charset="0"/>
                                  </a:rPr>
                                  <m:t>{</m:t>
                                </m:r>
                              </m:e>
                              <m:lim>
                                <m:r>
                                  <a:rPr lang="en-US" sz="3200" i="1">
                                    <a:latin typeface="Cambria Math" panose="02040503050406030204" pitchFamily="18" charset="0"/>
                                  </a:rPr>
                                  <m:t> </m:t>
                                </m:r>
                              </m:lim>
                            </m:limLow>
                          </m:fName>
                          <m:e>
                            <m:r>
                              <a:rPr lang="en-US" sz="3200" i="1">
                                <a:latin typeface="Cambria Math" panose="02040503050406030204" pitchFamily="18" charset="0"/>
                              </a:rPr>
                              <m:t>𝑃𝐸𝐷</m:t>
                            </m:r>
                            <m:r>
                              <a:rPr lang="en-US" sz="3200" i="1">
                                <a:latin typeface="Cambria Math" panose="02040503050406030204" pitchFamily="18" charset="0"/>
                              </a:rPr>
                              <m:t>}</m:t>
                            </m:r>
                          </m:e>
                        </m:func>
                      </m:e>
                      <m:sub>
                        <m:r>
                          <a:rPr lang="en-US" sz="3200">
                            <a:latin typeface="Cambria Math" panose="02040503050406030204" pitchFamily="18" charset="0"/>
                          </a:rPr>
                          <m:t> </m:t>
                        </m:r>
                      </m:sub>
                    </m:sSub>
                  </m:oMath>
                </a14:m>
                <a:endParaRPr lang="en-US" sz="3200" b="1" dirty="0">
                  <a:latin typeface="DaunPenh" pitchFamily="2" charset="0"/>
                  <a:cs typeface="DaunPenh" pitchFamily="2" charset="0"/>
                </a:endParaRPr>
              </a:p>
              <a:p>
                <a:endParaRPr lang="en-US" sz="3200" b="1" dirty="0">
                  <a:latin typeface="DaunPenh" pitchFamily="2" charset="0"/>
                  <a:cs typeface="DaunPenh" pitchFamily="2" charset="0"/>
                </a:endParaRPr>
              </a:p>
            </p:txBody>
          </p:sp>
        </mc:Choice>
        <mc:Fallback xmlns="">
          <p:sp>
            <p:nvSpPr>
              <p:cNvPr id="8" name="Rectangle 7">
                <a:extLst>
                  <a:ext uri="{FF2B5EF4-FFF2-40B4-BE49-F238E27FC236}">
                    <a16:creationId xmlns:a16="http://schemas.microsoft.com/office/drawing/2014/main" id="{D5987023-3572-7A4E-9631-C8E2A446D10E}"/>
                  </a:ext>
                </a:extLst>
              </p:cNvPr>
              <p:cNvSpPr>
                <a:spLocks noRot="1" noChangeAspect="1" noMove="1" noResize="1" noEditPoints="1" noAdjustHandles="1" noChangeArrowheads="1" noChangeShapeType="1" noTextEdit="1"/>
              </p:cNvSpPr>
              <p:nvPr/>
            </p:nvSpPr>
            <p:spPr>
              <a:xfrm>
                <a:off x="838201" y="4087052"/>
                <a:ext cx="10811255" cy="1314912"/>
              </a:xfrm>
              <a:prstGeom prst="rect">
                <a:avLst/>
              </a:prstGeom>
              <a:blipFill>
                <a:blip r:embed="rId4"/>
                <a:stretch>
                  <a:fillRect l="-1408"/>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BD5EE67-5EF2-E642-9F49-21A7D627B7D5}"/>
              </a:ext>
            </a:extLst>
          </p:cNvPr>
          <p:cNvGrpSpPr/>
          <p:nvPr/>
        </p:nvGrpSpPr>
        <p:grpSpPr>
          <a:xfrm>
            <a:off x="6451104" y="4697268"/>
            <a:ext cx="5823774" cy="1172385"/>
            <a:chOff x="6451104" y="4697268"/>
            <a:chExt cx="5823774" cy="1172385"/>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6ACB24B-CD95-9541-9996-94F5505CB942}"/>
                    </a:ext>
                  </a:extLst>
                </p:cNvPr>
                <p:cNvSpPr/>
                <p:nvPr/>
              </p:nvSpPr>
              <p:spPr>
                <a:xfrm>
                  <a:off x="6451104" y="5382853"/>
                  <a:ext cx="5823774" cy="486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Ψ</m:t>
                            </m:r>
                          </m:e>
                          <m:sub>
                            <m:r>
                              <m:rPr>
                                <m:sty m:val="p"/>
                              </m:rPr>
                              <a:rPr lang="en-US" sz="2000" i="0">
                                <a:latin typeface="Cambria Math" panose="02040503050406030204" pitchFamily="18" charset="0"/>
                              </a:rPr>
                              <m:t>percentile</m:t>
                            </m:r>
                            <m:r>
                              <m:rPr>
                                <m:lit/>
                              </m:rPr>
                              <a:rPr lang="en-US" sz="2000" i="0">
                                <a:latin typeface="Cambria Math" panose="02040503050406030204" pitchFamily="18" charset="0"/>
                              </a:rPr>
                              <m:t>_</m:t>
                            </m:r>
                            <m:r>
                              <m:rPr>
                                <m:sty m:val="p"/>
                              </m:rPr>
                              <a:rPr lang="en-US" sz="2000" i="0">
                                <a:latin typeface="Cambria Math" panose="02040503050406030204" pitchFamily="18" charset="0"/>
                              </a:rPr>
                              <m:t>PED</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x</m:t>
                                    </m:r>
                                  </m:e>
                                  <m:sup>
                                    <m:r>
                                      <m:rPr>
                                        <m:sty m:val="p"/>
                                      </m:rPr>
                                      <a:rPr lang="en-US" sz="2000">
                                        <a:latin typeface="Cambria Math" panose="02040503050406030204" pitchFamily="18" charset="0"/>
                                      </a:rPr>
                                      <m:t>th</m:t>
                                    </m:r>
                                  </m:sup>
                                </m:sSup>
                                <m:r>
                                  <a:rPr lang="en-US" sz="2000">
                                    <a:latin typeface="Cambria Math" panose="02040503050406030204" pitchFamily="18" charset="0"/>
                                  </a:rPr>
                                  <m:t> </m:t>
                                </m:r>
                                <m:r>
                                  <m:rPr>
                                    <m:sty m:val="p"/>
                                  </m:rPr>
                                  <a:rPr lang="en-US" sz="2000">
                                    <a:latin typeface="Cambria Math" panose="02040503050406030204" pitchFamily="18" charset="0"/>
                                  </a:rPr>
                                  <m:t>percentile</m:t>
                                </m:r>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sz="2000" dirty="0"/>
                </a:p>
              </p:txBody>
            </p:sp>
          </mc:Choice>
          <mc:Fallback xmlns="">
            <p:sp>
              <p:nvSpPr>
                <p:cNvPr id="10" name="Rectangle 9">
                  <a:extLst>
                    <a:ext uri="{FF2B5EF4-FFF2-40B4-BE49-F238E27FC236}">
                      <a16:creationId xmlns:a16="http://schemas.microsoft.com/office/drawing/2014/main" id="{D6ACB24B-CD95-9541-9996-94F5505CB942}"/>
                    </a:ext>
                  </a:extLst>
                </p:cNvPr>
                <p:cNvSpPr>
                  <a:spLocks noRot="1" noChangeAspect="1" noMove="1" noResize="1" noEditPoints="1" noAdjustHandles="1" noChangeArrowheads="1" noChangeShapeType="1" noTextEdit="1"/>
                </p:cNvSpPr>
                <p:nvPr/>
              </p:nvSpPr>
              <p:spPr>
                <a:xfrm>
                  <a:off x="6451104" y="5382853"/>
                  <a:ext cx="5823774" cy="486800"/>
                </a:xfrm>
                <a:prstGeom prst="rect">
                  <a:avLst/>
                </a:prstGeom>
                <a:blipFill>
                  <a:blip r:embed="rId5"/>
                  <a:stretch>
                    <a:fillRect b="-7692"/>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0A9BC10C-9554-0C46-8D24-8D696B8F8A68}"/>
                </a:ext>
              </a:extLst>
            </p:cNvPr>
            <p:cNvCxnSpPr>
              <a:cxnSpLocks/>
            </p:cNvCxnSpPr>
            <p:nvPr/>
          </p:nvCxnSpPr>
          <p:spPr>
            <a:xfrm>
              <a:off x="9188955" y="4697268"/>
              <a:ext cx="427485" cy="617647"/>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067A793-5FB7-F24C-8421-BC83D531238F}"/>
              </a:ext>
            </a:extLst>
          </p:cNvPr>
          <p:cNvGrpSpPr/>
          <p:nvPr/>
        </p:nvGrpSpPr>
        <p:grpSpPr>
          <a:xfrm>
            <a:off x="223095" y="4700372"/>
            <a:ext cx="8973660" cy="2018893"/>
            <a:chOff x="223095" y="4700372"/>
            <a:chExt cx="8973660" cy="2018893"/>
          </a:xfrm>
        </p:grpSpPr>
        <p:grpSp>
          <p:nvGrpSpPr>
            <p:cNvPr id="23" name="Group 22">
              <a:extLst>
                <a:ext uri="{FF2B5EF4-FFF2-40B4-BE49-F238E27FC236}">
                  <a16:creationId xmlns:a16="http://schemas.microsoft.com/office/drawing/2014/main" id="{AE2DB300-EBBA-0240-8817-A7D911F6BE99}"/>
                </a:ext>
              </a:extLst>
            </p:cNvPr>
            <p:cNvGrpSpPr/>
            <p:nvPr/>
          </p:nvGrpSpPr>
          <p:grpSpPr>
            <a:xfrm>
              <a:off x="895696" y="4700372"/>
              <a:ext cx="8301059" cy="1291109"/>
              <a:chOff x="895696" y="4700372"/>
              <a:chExt cx="8301059" cy="1291109"/>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896546A-887F-2F46-8A0D-1EFAEDC4528D}"/>
                      </a:ext>
                    </a:extLst>
                  </p:cNvPr>
                  <p:cNvSpPr/>
                  <p:nvPr/>
                </p:nvSpPr>
                <p:spPr>
                  <a:xfrm>
                    <a:off x="895696" y="5175552"/>
                    <a:ext cx="5755037" cy="8159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9" name="Rectangle 8">
                    <a:extLst>
                      <a:ext uri="{FF2B5EF4-FFF2-40B4-BE49-F238E27FC236}">
                        <a16:creationId xmlns:a16="http://schemas.microsoft.com/office/drawing/2014/main" id="{9896546A-887F-2F46-8A0D-1EFAEDC4528D}"/>
                      </a:ext>
                    </a:extLst>
                  </p:cNvPr>
                  <p:cNvSpPr>
                    <a:spLocks noRot="1" noChangeAspect="1" noMove="1" noResize="1" noEditPoints="1" noAdjustHandles="1" noChangeArrowheads="1" noChangeShapeType="1" noTextEdit="1"/>
                  </p:cNvSpPr>
                  <p:nvPr/>
                </p:nvSpPr>
                <p:spPr>
                  <a:xfrm>
                    <a:off x="895696" y="5175552"/>
                    <a:ext cx="5755037" cy="815929"/>
                  </a:xfrm>
                  <a:prstGeom prst="rect">
                    <a:avLst/>
                  </a:prstGeom>
                  <a:blipFill>
                    <a:blip r:embed="rId6"/>
                    <a:stretch>
                      <a:fillRect t="-56250" b="-4062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C53F564-C804-944F-A1FB-2C0B5BA0F637}"/>
                  </a:ext>
                </a:extLst>
              </p:cNvPr>
              <p:cNvCxnSpPr>
                <a:cxnSpLocks/>
              </p:cNvCxnSpPr>
              <p:nvPr/>
            </p:nvCxnSpPr>
            <p:spPr>
              <a:xfrm flipH="1">
                <a:off x="6451104" y="4700372"/>
                <a:ext cx="2745651" cy="543761"/>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2EBFA67D-2722-6E41-90E8-FF98604FE739}"/>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 Pair Categories </a:t>
              </a:r>
              <a:endParaRPr lang="en-US" dirty="0"/>
            </a:p>
          </p:txBody>
        </p:sp>
      </p:grpSp>
    </p:spTree>
    <p:extLst>
      <p:ext uri="{BB962C8B-B14F-4D97-AF65-F5344CB8AC3E}">
        <p14:creationId xmlns:p14="http://schemas.microsoft.com/office/powerpoint/2010/main" val="83913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17</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036799" y="1366817"/>
            <a:ext cx="10584578" cy="4494825"/>
            <a:chOff x="-6339708" y="-400422"/>
            <a:chExt cx="10587662"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339708" y="-59970"/>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sp>
        <p:nvSpPr>
          <p:cNvPr id="29" name="TextBox 28">
            <a:extLst>
              <a:ext uri="{FF2B5EF4-FFF2-40B4-BE49-F238E27FC236}">
                <a16:creationId xmlns:a16="http://schemas.microsoft.com/office/drawing/2014/main" id="{502AEB69-B524-B348-B2FC-9AA1BB0BBCD7}"/>
              </a:ext>
            </a:extLst>
          </p:cNvPr>
          <p:cNvSpPr txBox="1"/>
          <p:nvPr/>
        </p:nvSpPr>
        <p:spPr>
          <a:xfrm>
            <a:off x="9040191" y="643046"/>
            <a:ext cx="2313609" cy="1015663"/>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6880485" y="2541534"/>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5901700" y="2141183"/>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grpSp>
        <p:nvGrpSpPr>
          <p:cNvPr id="17" name="Group 16">
            <a:extLst>
              <a:ext uri="{FF2B5EF4-FFF2-40B4-BE49-F238E27FC236}">
                <a16:creationId xmlns:a16="http://schemas.microsoft.com/office/drawing/2014/main" id="{56952531-FFFF-8749-BFF9-15511E8EE429}"/>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957264B6-8976-B948-9B9C-68DD07FBD3A2}"/>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BCF4568-5F90-2242-AE6E-CEAF6F63DC96}"/>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43815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18</a:t>
            </a:fld>
            <a:endParaRPr lang="en-US"/>
          </a:p>
        </p:txBody>
      </p:sp>
      <p:grpSp>
        <p:nvGrpSpPr>
          <p:cNvPr id="4" name="Group 3">
            <a:extLst>
              <a:ext uri="{FF2B5EF4-FFF2-40B4-BE49-F238E27FC236}">
                <a16:creationId xmlns:a16="http://schemas.microsoft.com/office/drawing/2014/main" id="{3610E847-569A-C24B-AE61-FB1E1CCCE077}"/>
              </a:ext>
            </a:extLst>
          </p:cNvPr>
          <p:cNvGrpSpPr/>
          <p:nvPr/>
        </p:nvGrpSpPr>
        <p:grpSpPr>
          <a:xfrm>
            <a:off x="1604492" y="1077066"/>
            <a:ext cx="10570255" cy="5206674"/>
            <a:chOff x="1101760" y="1414126"/>
            <a:chExt cx="10570255" cy="5206674"/>
          </a:xfrm>
        </p:grpSpPr>
        <p:grpSp>
          <p:nvGrpSpPr>
            <p:cNvPr id="2" name="Group 1">
              <a:extLst>
                <a:ext uri="{FF2B5EF4-FFF2-40B4-BE49-F238E27FC236}">
                  <a16:creationId xmlns:a16="http://schemas.microsoft.com/office/drawing/2014/main" id="{6B003E15-17D3-BD4A-87E9-0837D685F732}"/>
                </a:ext>
              </a:extLst>
            </p:cNvPr>
            <p:cNvGrpSpPr/>
            <p:nvPr/>
          </p:nvGrpSpPr>
          <p:grpSpPr>
            <a:xfrm>
              <a:off x="1101760" y="1414126"/>
              <a:ext cx="10570255" cy="5206674"/>
              <a:chOff x="292831" y="1793950"/>
              <a:chExt cx="10570255" cy="5206674"/>
            </a:xfrm>
          </p:grpSpPr>
          <p:grpSp>
            <p:nvGrpSpPr>
              <p:cNvPr id="5" name="Group 4">
                <a:extLst>
                  <a:ext uri="{FF2B5EF4-FFF2-40B4-BE49-F238E27FC236}">
                    <a16:creationId xmlns:a16="http://schemas.microsoft.com/office/drawing/2014/main" id="{112078CE-CDEB-4541-8907-4CF6701D025C}"/>
                  </a:ext>
                </a:extLst>
              </p:cNvPr>
              <p:cNvGrpSpPr/>
              <p:nvPr/>
            </p:nvGrpSpPr>
            <p:grpSpPr>
              <a:xfrm>
                <a:off x="292831" y="2011719"/>
                <a:ext cx="10570255" cy="4988905"/>
                <a:chOff x="-167876" y="-107403"/>
                <a:chExt cx="10325963" cy="4848693"/>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3"/>
                <a:srcRect/>
                <a:stretch/>
              </p:blipFill>
              <p:spPr bwMode="auto">
                <a:xfrm>
                  <a:off x="3832148" y="-107403"/>
                  <a:ext cx="6325939" cy="4848693"/>
                </a:xfrm>
                <a:prstGeom prst="rect">
                  <a:avLst/>
                </a:prstGeom>
                <a:ln>
                  <a:noFill/>
                </a:ln>
                <a:extLst>
                  <a:ext uri="{53640926-AAD7-44D8-BBD7-CCE9431645EC}">
                    <a14:shadowObscured xmlns:a14="http://schemas.microsoft.com/office/drawing/2010/main"/>
                  </a:ext>
                </a:extLst>
              </p:spPr>
            </p:pic>
            <p:sp>
              <p:nvSpPr>
                <p:cNvPr id="7" name="Text Box 17">
                  <a:extLst>
                    <a:ext uri="{FF2B5EF4-FFF2-40B4-BE49-F238E27FC236}">
                      <a16:creationId xmlns:a16="http://schemas.microsoft.com/office/drawing/2014/main" id="{448ABB2E-26E4-C94C-949E-5AE5C4AFF081}"/>
                    </a:ext>
                  </a:extLst>
                </p:cNvPr>
                <p:cNvSpPr txBox="1"/>
                <p:nvPr/>
              </p:nvSpPr>
              <p:spPr>
                <a:xfrm>
                  <a:off x="-167876" y="976516"/>
                  <a:ext cx="2832756" cy="91636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 A 1000x1000 m flat area </a:t>
                  </a:r>
                </a:p>
              </p:txBody>
            </p:sp>
          </p:grpSp>
          <p:grpSp>
            <p:nvGrpSpPr>
              <p:cNvPr id="24" name="Group 23">
                <a:extLst>
                  <a:ext uri="{FF2B5EF4-FFF2-40B4-BE49-F238E27FC236}">
                    <a16:creationId xmlns:a16="http://schemas.microsoft.com/office/drawing/2014/main" id="{ADC144B1-49D4-2149-B9B2-0AA07BA89E7E}"/>
                  </a:ext>
                </a:extLst>
              </p:cNvPr>
              <p:cNvGrpSpPr/>
              <p:nvPr/>
            </p:nvGrpSpPr>
            <p:grpSpPr>
              <a:xfrm>
                <a:off x="5366697" y="1793950"/>
                <a:ext cx="2978538" cy="1060300"/>
                <a:chOff x="6910684" y="1319210"/>
                <a:chExt cx="2978538" cy="10603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38027" y="1702854"/>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4173192" y="2435906"/>
                <a:ext cx="2208328" cy="1692610"/>
                <a:chOff x="6710040" y="1127099"/>
                <a:chExt cx="2208328" cy="1692610"/>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710040" y="1127099"/>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177928" y="1777621"/>
              <a:ext cx="912687" cy="6968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E3C299-E000-5C4D-A14A-F1A1CA929EAF}"/>
              </a:ext>
            </a:extLst>
          </p:cNvPr>
          <p:cNvSpPr/>
          <p:nvPr/>
        </p:nvSpPr>
        <p:spPr>
          <a:xfrm>
            <a:off x="541207" y="3705718"/>
            <a:ext cx="6087507" cy="1282402"/>
          </a:xfrm>
          <a:prstGeom prst="rect">
            <a:avLst/>
          </a:prstGeom>
        </p:spPr>
        <p:txBody>
          <a:bodyPr wrap="square">
            <a:spAutoFit/>
          </a:bodyPr>
          <a:lstStyle/>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Map shows steady-state concentrations for:</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endParaRPr lang="en-US" sz="3000" i="1" dirty="0">
              <a:solidFill>
                <a:srgbClr val="44546A"/>
              </a:solidFill>
              <a:latin typeface="DaunPenh" pitchFamily="2" charset="0"/>
              <a:ea typeface="Times New Roman" panose="02020603050405020304" pitchFamily="18" charset="0"/>
              <a:cs typeface="DaunPenh" pitchFamily="2" charset="0"/>
            </a:endParaRPr>
          </a:p>
        </p:txBody>
      </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532620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986169" y="1800130"/>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19</a:t>
            </a:fld>
            <a:endParaRPr lang="en-US"/>
          </a:p>
        </p:txBody>
      </p:sp>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7066787" y="1341572"/>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913315" y="1530124"/>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pic>
        <p:nvPicPr>
          <p:cNvPr id="3" name="Online Media 2" descr="runtime_operator_weights_movie (Converted).mov">
            <a:hlinkClick r:id="" action="ppaction://media"/>
            <a:extLst>
              <a:ext uri="{FF2B5EF4-FFF2-40B4-BE49-F238E27FC236}">
                <a16:creationId xmlns:a16="http://schemas.microsoft.com/office/drawing/2014/main" id="{1FEC67E6-F7A9-5443-9C61-158D0B8B26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6493" y="2069930"/>
            <a:ext cx="5082318" cy="3811738"/>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3" fill="hold"/>
                                        <p:tgtEl>
                                          <p:spTgt spid="5"/>
                                        </p:tgtEl>
                                      </p:cBhvr>
                                    </p:cmd>
                                  </p:childTnLst>
                                </p:cTn>
                              </p:par>
                              <p:par>
                                <p:cTn id="7" presetID="1" presetClass="mediacall" presetSubtype="0" fill="hold" nodeType="withEffect">
                                  <p:stCondLst>
                                    <p:cond delay="0"/>
                                  </p:stCondLst>
                                  <p:childTnLst>
                                    <p:cmd type="call" cmd="playFrom(0.0)">
                                      <p:cBhvr>
                                        <p:cTn id="8" dur="28600" fill="hold"/>
                                        <p:tgtEl>
                                          <p:spTgt spid="3"/>
                                        </p:tgtEl>
                                      </p:cBhvr>
                                    </p:cmd>
                                  </p:childTnLst>
                                </p:cTn>
                              </p:par>
                              <p:par>
                                <p:cTn id="9" presetID="1" presetClass="mediacall" presetSubtype="0" fill="hold" nodeType="withEffect">
                                  <p:stCondLst>
                                    <p:cond delay="0"/>
                                  </p:stCondLst>
                                  <p:childTnLst>
                                    <p:cmd type="call" cmd="playFrom(0.0)">
                                      <p:cBhvr>
                                        <p:cTn id="10" dur="2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27956" y="16773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000" dirty="0">
                <a:solidFill>
                  <a:schemeClr val="tx1">
                    <a:lumMod val="85000"/>
                    <a:lumOff val="15000"/>
                  </a:schemeClr>
                </a:solidFill>
                <a:latin typeface="DaunPenh" pitchFamily="2" charset="0"/>
                <a:ea typeface="+mj-ea"/>
                <a:cs typeface="DaunPenh" pitchFamily="2" charset="0"/>
              </a:rPr>
              <a:t>– </a:t>
            </a:r>
            <a:r>
              <a:rPr lang="en-US" sz="2600" dirty="0">
                <a:solidFill>
                  <a:schemeClr val="tx1">
                    <a:lumMod val="85000"/>
                    <a:lumOff val="15000"/>
                  </a:schemeClr>
                </a:solidFill>
                <a:latin typeface="DaunPenh" pitchFamily="2" charset="0"/>
                <a:ea typeface="+mj-ea"/>
                <a:cs typeface="DaunPenh" pitchFamily="2" charset="0"/>
              </a:rPr>
              <a:t>NO</a:t>
            </a:r>
            <a:r>
              <a:rPr lang="en-US" sz="2600" baseline="-25000" dirty="0">
                <a:solidFill>
                  <a:schemeClr val="tx1">
                    <a:lumMod val="85000"/>
                    <a:lumOff val="15000"/>
                  </a:schemeClr>
                </a:solidFill>
                <a:latin typeface="DaunPenh" pitchFamily="2" charset="0"/>
                <a:ea typeface="+mj-ea"/>
                <a:cs typeface="DaunPenh" pitchFamily="2" charset="0"/>
              </a:rPr>
              <a:t>x</a:t>
            </a:r>
            <a:r>
              <a:rPr lang="en-US" sz="2600" dirty="0">
                <a:solidFill>
                  <a:schemeClr val="tx1">
                    <a:lumMod val="85000"/>
                    <a:lumOff val="15000"/>
                  </a:schemeClr>
                </a:solidFill>
                <a:latin typeface="DaunPenh" pitchFamily="2" charset="0"/>
                <a:ea typeface="+mj-ea"/>
                <a:cs typeface="DaunPenh" pitchFamily="2" charset="0"/>
              </a:rPr>
              <a:t>, CO, CO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SO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O</a:t>
            </a:r>
            <a:r>
              <a:rPr lang="en-US"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CH</a:t>
            </a:r>
            <a:r>
              <a:rPr lang="en-US" sz="2600" baseline="-25000" dirty="0">
                <a:solidFill>
                  <a:schemeClr val="tx1">
                    <a:lumMod val="85000"/>
                    <a:lumOff val="15000"/>
                  </a:schemeClr>
                </a:solidFill>
                <a:latin typeface="DaunPenh" pitchFamily="2" charset="0"/>
                <a:ea typeface="+mj-ea"/>
                <a:cs typeface="DaunPenh" pitchFamily="2" charset="0"/>
              </a:rPr>
              <a:t>4</a:t>
            </a:r>
            <a:r>
              <a:rPr lang="en-US" sz="2600" dirty="0">
                <a:solidFill>
                  <a:schemeClr val="tx1">
                    <a:lumMod val="85000"/>
                    <a:lumOff val="15000"/>
                  </a:schemeClr>
                </a:solidFill>
                <a:latin typeface="DaunPenh" pitchFamily="2" charset="0"/>
                <a:ea typeface="+mj-ea"/>
                <a:cs typeface="DaunPenh" pitchFamily="2" charset="0"/>
              </a:rPr>
              <a:t>, </a:t>
            </a:r>
            <a:r>
              <a:rPr lang="he-IL" sz="2600" dirty="0">
                <a:solidFill>
                  <a:schemeClr val="tx1">
                    <a:lumMod val="85000"/>
                    <a:lumOff val="15000"/>
                  </a:schemeClr>
                </a:solidFill>
                <a:latin typeface="DaunPenh" pitchFamily="2" charset="0"/>
                <a:ea typeface="+mj-ea"/>
                <a:cs typeface="DaunPenh" pitchFamily="2" charset="0"/>
              </a:rPr>
              <a:t>NH</a:t>
            </a:r>
            <a:r>
              <a:rPr lang="he-IL"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VOCs,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610600" y="-10005"/>
            <a:ext cx="3617976" cy="2801013"/>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416539" y="1418666"/>
            <a:ext cx="3617976" cy="2408215"/>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957914" y="2644354"/>
            <a:ext cx="3270661" cy="2452996"/>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960587" y="4619138"/>
            <a:ext cx="4246403" cy="2227584"/>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8574025" y="2298332"/>
            <a:ext cx="3320649" cy="442753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63770" y="2506662"/>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20</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1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21</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4" name="Picture 13">
            <a:extLst>
              <a:ext uri="{FF2B5EF4-FFF2-40B4-BE49-F238E27FC236}">
                <a16:creationId xmlns:a16="http://schemas.microsoft.com/office/drawing/2014/main" id="{E7A3EFF1-8FBD-FD44-AB80-3DFB520B893E}"/>
              </a:ext>
            </a:extLst>
          </p:cNvPr>
          <p:cNvPicPr>
            <a:picLocks noChangeAspect="1"/>
          </p:cNvPicPr>
          <p:nvPr/>
        </p:nvPicPr>
        <p:blipFill>
          <a:blip r:embed="rId3"/>
          <a:stretch>
            <a:fillRect/>
          </a:stretch>
        </p:blipFill>
        <p:spPr>
          <a:xfrm>
            <a:off x="1236425" y="1824767"/>
            <a:ext cx="4265411" cy="4094338"/>
          </a:xfrm>
          <a:prstGeom prst="rect">
            <a:avLst/>
          </a:prstGeom>
        </p:spPr>
      </p:pic>
      <p:pic>
        <p:nvPicPr>
          <p:cNvPr id="7" name="Picture 6">
            <a:extLst>
              <a:ext uri="{FF2B5EF4-FFF2-40B4-BE49-F238E27FC236}">
                <a16:creationId xmlns:a16="http://schemas.microsoft.com/office/drawing/2014/main" id="{BD2AB4CC-5A3E-6141-AD7B-A262BA7B7754}"/>
              </a:ext>
            </a:extLst>
          </p:cNvPr>
          <p:cNvPicPr>
            <a:picLocks noChangeAspect="1"/>
          </p:cNvPicPr>
          <p:nvPr/>
        </p:nvPicPr>
        <p:blipFill>
          <a:blip r:embed="rId4"/>
          <a:stretch>
            <a:fillRect/>
          </a:stretch>
        </p:blipFill>
        <p:spPr>
          <a:xfrm>
            <a:off x="6253844" y="1260031"/>
            <a:ext cx="5194633" cy="4814538"/>
          </a:xfrm>
          <a:prstGeom prst="rect">
            <a:avLst/>
          </a:prstGeom>
        </p:spPr>
      </p:pic>
    </p:spTree>
    <p:extLst>
      <p:ext uri="{BB962C8B-B14F-4D97-AF65-F5344CB8AC3E}">
        <p14:creationId xmlns:p14="http://schemas.microsoft.com/office/powerpoint/2010/main" val="25623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22</a:t>
            </a:fld>
            <a:endParaRPr lang="en-US"/>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7" name="Picture 6">
            <a:extLst>
              <a:ext uri="{FF2B5EF4-FFF2-40B4-BE49-F238E27FC236}">
                <a16:creationId xmlns:a16="http://schemas.microsoft.com/office/drawing/2014/main" id="{33B361EA-12D8-2148-91C5-2E9D7AF68DD5}"/>
              </a:ext>
            </a:extLst>
          </p:cNvPr>
          <p:cNvPicPr>
            <a:picLocks noChangeAspect="1"/>
          </p:cNvPicPr>
          <p:nvPr/>
        </p:nvPicPr>
        <p:blipFill>
          <a:blip r:embed="rId3"/>
          <a:stretch>
            <a:fillRect/>
          </a:stretch>
        </p:blipFill>
        <p:spPr>
          <a:xfrm>
            <a:off x="6088040" y="1283588"/>
            <a:ext cx="5793206" cy="4910728"/>
          </a:xfrm>
          <a:prstGeom prst="rect">
            <a:avLst/>
          </a:prstGeom>
        </p:spPr>
      </p:pic>
      <p:pic>
        <p:nvPicPr>
          <p:cNvPr id="9" name="Picture 8">
            <a:extLst>
              <a:ext uri="{FF2B5EF4-FFF2-40B4-BE49-F238E27FC236}">
                <a16:creationId xmlns:a16="http://schemas.microsoft.com/office/drawing/2014/main" id="{1F39D31E-AF88-DD47-9DAB-9D574799D16B}"/>
              </a:ext>
            </a:extLst>
          </p:cNvPr>
          <p:cNvPicPr>
            <a:picLocks noChangeAspect="1"/>
          </p:cNvPicPr>
          <p:nvPr/>
        </p:nvPicPr>
        <p:blipFill>
          <a:blip r:embed="rId4"/>
          <a:stretch>
            <a:fillRect/>
          </a:stretch>
        </p:blipFill>
        <p:spPr>
          <a:xfrm>
            <a:off x="458001" y="1283588"/>
            <a:ext cx="5419450" cy="4910728"/>
          </a:xfrm>
          <a:prstGeom prst="rect">
            <a:avLst/>
          </a:prstGeom>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FF8B00"/>
                </a:solidFill>
                <a:latin typeface="DaunPenh" pitchFamily="2" charset="0"/>
                <a:cs typeface="DaunPenh" pitchFamily="2" charset="0"/>
              </a:rPr>
              <a:t>Orange</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DCCB213A-C6B8-7946-908D-F1C8CE5796E3}"/>
              </a:ext>
            </a:extLst>
          </p:cNvPr>
          <p:cNvPicPr>
            <a:picLocks noChangeAspect="1"/>
          </p:cNvPicPr>
          <p:nvPr/>
        </p:nvPicPr>
        <p:blipFill>
          <a:blip r:embed="rId3"/>
          <a:stretch>
            <a:fillRect/>
          </a:stretch>
        </p:blipFill>
        <p:spPr>
          <a:xfrm>
            <a:off x="5531823" y="1387404"/>
            <a:ext cx="6157553" cy="4764064"/>
          </a:xfrm>
          <a:prstGeom prst="rect">
            <a:avLst/>
          </a:prstGeom>
        </p:spPr>
      </p:pic>
    </p:spTree>
    <p:extLst>
      <p:ext uri="{BB962C8B-B14F-4D97-AF65-F5344CB8AC3E}">
        <p14:creationId xmlns:p14="http://schemas.microsoft.com/office/powerpoint/2010/main" val="3401956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B95F-169E-4441-8836-20CD0456CA99}"/>
              </a:ext>
            </a:extLst>
          </p:cNvPr>
          <p:cNvPicPr>
            <a:picLocks noChangeAspect="1"/>
          </p:cNvPicPr>
          <p:nvPr/>
        </p:nvPicPr>
        <p:blipFill>
          <a:blip r:embed="rId3"/>
          <a:srcRect/>
          <a:stretch/>
        </p:blipFill>
        <p:spPr>
          <a:xfrm>
            <a:off x="545291" y="1179500"/>
            <a:ext cx="10585518" cy="5330836"/>
          </a:xfrm>
          <a:prstGeom prst="rect">
            <a:avLst/>
          </a:prstGeom>
        </p:spPr>
      </p:pic>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24</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2612516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25</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26</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354593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27</a:t>
            </a:fld>
            <a:endParaRPr lang="en-US"/>
          </a:p>
        </p:txBody>
      </p:sp>
    </p:spTree>
    <p:extLst>
      <p:ext uri="{BB962C8B-B14F-4D97-AF65-F5344CB8AC3E}">
        <p14:creationId xmlns:p14="http://schemas.microsoft.com/office/powerpoint/2010/main" val="4267032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28</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29</a:t>
            </a:fld>
            <a:endParaRPr lang="en-US"/>
          </a:p>
        </p:txBody>
      </p:sp>
      <p:sp>
        <p:nvSpPr>
          <p:cNvPr id="2" name="Rectangle 1">
            <a:extLst>
              <a:ext uri="{FF2B5EF4-FFF2-40B4-BE49-F238E27FC236}">
                <a16:creationId xmlns:a16="http://schemas.microsoft.com/office/drawing/2014/main" id="{9E368F86-7170-7F4A-B1E4-8DDB646FA9A8}"/>
              </a:ext>
            </a:extLst>
          </p:cNvPr>
          <p:cNvSpPr/>
          <p:nvPr/>
        </p:nvSpPr>
        <p:spPr>
          <a:xfrm>
            <a:off x="2728118" y="1718955"/>
            <a:ext cx="6096000" cy="2862322"/>
          </a:xfrm>
          <a:prstGeom prst="rect">
            <a:avLst/>
          </a:prstGeom>
        </p:spPr>
        <p:txBody>
          <a:bodyPr>
            <a:spAutoFit/>
          </a:bodyPr>
          <a:lstStyle/>
          <a:p>
            <a:r>
              <a:rPr lang="en-US" dirty="0">
                <a:hlinkClick r:id="rId3"/>
              </a:rPr>
              <a:t>https://www.eoas.ubc.ca/courses/atsc507/ADM/intro/ScanSet-C-GaussianPlume.pdf</a:t>
            </a:r>
            <a:endParaRPr lang="en-US" dirty="0"/>
          </a:p>
          <a:p>
            <a:endParaRPr lang="en-US" dirty="0"/>
          </a:p>
          <a:p>
            <a:r>
              <a:rPr lang="en-US" dirty="0">
                <a:hlinkClick r:id="rId4"/>
              </a:rPr>
              <a:t>https://towardsdatascience.com/neural-knapsack-8edd737bdc15</a:t>
            </a:r>
            <a:endParaRPr lang="en-US" dirty="0"/>
          </a:p>
          <a:p>
            <a:endParaRPr lang="en-US" dirty="0"/>
          </a:p>
          <a:p>
            <a:r>
              <a:rPr lang="en-US" dirty="0">
                <a:hlinkClick r:id="rId5"/>
              </a:rPr>
              <a:t>https://cfpub.epa.gov/ncer_abstracts/index.cfm/fuseaction/display.files/fileID/14285</a:t>
            </a:r>
            <a:endParaRPr lang="en-US" dirty="0"/>
          </a:p>
          <a:p>
            <a:endParaRPr lang="en-US" dirty="0"/>
          </a:p>
          <a:p>
            <a:endParaRPr lang="en-US" dirty="0"/>
          </a:p>
        </p:txBody>
      </p:sp>
      <p:sp>
        <p:nvSpPr>
          <p:cNvPr id="3" name="TextBox 2">
            <a:extLst>
              <a:ext uri="{FF2B5EF4-FFF2-40B4-BE49-F238E27FC236}">
                <a16:creationId xmlns:a16="http://schemas.microsoft.com/office/drawing/2014/main" id="{DB5E6C42-1BE4-2645-BFB2-2E03EF665A93}"/>
              </a:ext>
            </a:extLst>
          </p:cNvPr>
          <p:cNvSpPr txBox="1"/>
          <p:nvPr/>
        </p:nvSpPr>
        <p:spPr>
          <a:xfrm>
            <a:off x="4163786" y="1159329"/>
            <a:ext cx="3224665" cy="369332"/>
          </a:xfrm>
          <a:prstGeom prst="rect">
            <a:avLst/>
          </a:prstGeom>
          <a:noFill/>
        </p:spPr>
        <p:txBody>
          <a:bodyPr wrap="none" rtlCol="0">
            <a:spAutoFit/>
          </a:bodyPr>
          <a:lstStyle/>
          <a:p>
            <a:r>
              <a:rPr lang="en-US" dirty="0"/>
              <a:t>Some links to read before exam</a:t>
            </a:r>
          </a:p>
        </p:txBody>
      </p:sp>
      <p:graphicFrame>
        <p:nvGraphicFramePr>
          <p:cNvPr id="5" name="Table 4">
            <a:extLst>
              <a:ext uri="{FF2B5EF4-FFF2-40B4-BE49-F238E27FC236}">
                <a16:creationId xmlns:a16="http://schemas.microsoft.com/office/drawing/2014/main" id="{49281507-04AB-364F-B5DB-AD78C79E621C}"/>
              </a:ext>
            </a:extLst>
          </p:cNvPr>
          <p:cNvGraphicFramePr>
            <a:graphicFrameLocks noGrp="1"/>
          </p:cNvGraphicFramePr>
          <p:nvPr>
            <p:extLst>
              <p:ext uri="{D42A27DB-BD31-4B8C-83A1-F6EECF244321}">
                <p14:modId xmlns:p14="http://schemas.microsoft.com/office/powerpoint/2010/main" val="1340511861"/>
              </p:ext>
            </p:extLst>
          </p:nvPr>
        </p:nvGraphicFramePr>
        <p:xfrm>
          <a:off x="3372853" y="4213392"/>
          <a:ext cx="5097378" cy="1854200"/>
        </p:xfrm>
        <a:graphic>
          <a:graphicData uri="http://schemas.openxmlformats.org/drawingml/2006/table">
            <a:tbl>
              <a:tblPr firstRow="1" bandRow="1">
                <a:tableStyleId>{5C22544A-7EE6-4342-B048-85BDC9FD1C3A}</a:tableStyleId>
              </a:tblPr>
              <a:tblGrid>
                <a:gridCol w="1699126">
                  <a:extLst>
                    <a:ext uri="{9D8B030D-6E8A-4147-A177-3AD203B41FA5}">
                      <a16:colId xmlns:a16="http://schemas.microsoft.com/office/drawing/2014/main" val="1644850546"/>
                    </a:ext>
                  </a:extLst>
                </a:gridCol>
                <a:gridCol w="1699126">
                  <a:extLst>
                    <a:ext uri="{9D8B030D-6E8A-4147-A177-3AD203B41FA5}">
                      <a16:colId xmlns:a16="http://schemas.microsoft.com/office/drawing/2014/main" val="189904414"/>
                    </a:ext>
                  </a:extLst>
                </a:gridCol>
                <a:gridCol w="1699126">
                  <a:extLst>
                    <a:ext uri="{9D8B030D-6E8A-4147-A177-3AD203B41FA5}">
                      <a16:colId xmlns:a16="http://schemas.microsoft.com/office/drawing/2014/main" val="2327021608"/>
                    </a:ext>
                  </a:extLst>
                </a:gridCol>
              </a:tblGrid>
              <a:tr h="370840">
                <a:tc>
                  <a:txBody>
                    <a:bodyPr/>
                    <a:lstStyle/>
                    <a:p>
                      <a:pPr marL="0" algn="ctr" defTabSz="914400" rtl="0" eaLnBrk="1" latinLnBrk="0" hangingPunct="1"/>
                      <a:r>
                        <a:rPr lang="en-US" dirty="0"/>
                        <a:t>Sensitivity</a:t>
                      </a:r>
                    </a:p>
                  </a:txBody>
                  <a:tcPr/>
                </a:tc>
                <a:tc>
                  <a:txBody>
                    <a:bodyPr/>
                    <a:lstStyle/>
                    <a:p>
                      <a:pPr algn="ctr"/>
                      <a:r>
                        <a:rPr lang="en-US" dirty="0"/>
                        <a:t>Dynamic range</a:t>
                      </a:r>
                    </a:p>
                  </a:txBody>
                  <a:tcPr/>
                </a:tc>
                <a:tc>
                  <a:txBody>
                    <a:bodyPr/>
                    <a:lstStyle/>
                    <a:p>
                      <a:pPr algn="ctr"/>
                      <a:r>
                        <a:rPr lang="en-US" dirty="0"/>
                        <a:t>Price</a:t>
                      </a:r>
                    </a:p>
                  </a:txBody>
                  <a:tcPr/>
                </a:tc>
                <a:extLst>
                  <a:ext uri="{0D108BD9-81ED-4DB2-BD59-A6C34878D82A}">
                    <a16:rowId xmlns:a16="http://schemas.microsoft.com/office/drawing/2014/main" val="4072111471"/>
                  </a:ext>
                </a:extLst>
              </a:tr>
              <a:tr h="370840">
                <a:tc>
                  <a:txBody>
                    <a:bodyPr/>
                    <a:lstStyle/>
                    <a:p>
                      <a:pPr marL="0" algn="ctr" defTabSz="914400" rtl="1" eaLnBrk="1" latinLnBrk="0" hangingPunct="1"/>
                      <a:r>
                        <a:rPr lang="he-IL" dirty="0"/>
                        <a:t>גבוהה</a:t>
                      </a:r>
                      <a:endParaRPr lang="en-US" dirty="0"/>
                    </a:p>
                  </a:txBody>
                  <a:tcPr/>
                </a:tc>
                <a:tc>
                  <a:txBody>
                    <a:bodyPr/>
                    <a:lstStyle/>
                    <a:p>
                      <a:pPr marL="0" algn="ctr" defTabSz="914400" rtl="1" eaLnBrk="1" latinLnBrk="0" hangingPunct="1"/>
                      <a:r>
                        <a:rPr lang="he-IL" dirty="0"/>
                        <a:t>גבוה</a:t>
                      </a:r>
                      <a:endParaRPr lang="en-US" dirty="0"/>
                    </a:p>
                  </a:txBody>
                  <a:tcPr/>
                </a:tc>
                <a:tc>
                  <a:txBody>
                    <a:bodyPr/>
                    <a:lstStyle/>
                    <a:p>
                      <a:pPr marL="0" algn="ctr" defTabSz="914400" rtl="0" eaLnBrk="1" latinLnBrk="0" hangingPunct="1"/>
                      <a:r>
                        <a:rPr lang="he-IL" dirty="0"/>
                        <a:t>1000$</a:t>
                      </a:r>
                      <a:endParaRPr lang="en-US" dirty="0"/>
                    </a:p>
                  </a:txBody>
                  <a:tcPr/>
                </a:tc>
                <a:extLst>
                  <a:ext uri="{0D108BD9-81ED-4DB2-BD59-A6C34878D82A}">
                    <a16:rowId xmlns:a16="http://schemas.microsoft.com/office/drawing/2014/main" val="1128204897"/>
                  </a:ext>
                </a:extLst>
              </a:tr>
              <a:tr h="370840">
                <a:tc>
                  <a:txBody>
                    <a:bodyPr/>
                    <a:lstStyle/>
                    <a:p>
                      <a:pPr algn="ctr"/>
                      <a:r>
                        <a:rPr lang="he-IL" dirty="0"/>
                        <a:t>נמוכה</a:t>
                      </a:r>
                      <a:endParaRPr lang="en-US" dirty="0"/>
                    </a:p>
                  </a:txBody>
                  <a:tcPr/>
                </a:tc>
                <a:tc>
                  <a:txBody>
                    <a:bodyPr/>
                    <a:lstStyle/>
                    <a:p>
                      <a:pPr marL="0" algn="ctr" defTabSz="914400" rtl="1" eaLnBrk="1" latinLnBrk="0" hangingPunct="1"/>
                      <a:r>
                        <a:rPr lang="he-IL" dirty="0"/>
                        <a:t>גבוה</a:t>
                      </a:r>
                      <a:endParaRPr lang="en-US" dirty="0"/>
                    </a:p>
                  </a:txBody>
                  <a:tcPr/>
                </a:tc>
                <a:tc>
                  <a:txBody>
                    <a:bodyPr/>
                    <a:lstStyle/>
                    <a:p>
                      <a:pPr marL="0" algn="ctr" defTabSz="914400" rtl="0" eaLnBrk="1" latinLnBrk="0" hangingPunct="1"/>
                      <a:r>
                        <a:rPr lang="he-IL" dirty="0"/>
                        <a:t>250$</a:t>
                      </a:r>
                      <a:endParaRPr lang="en-US" dirty="0"/>
                    </a:p>
                  </a:txBody>
                  <a:tcPr/>
                </a:tc>
                <a:extLst>
                  <a:ext uri="{0D108BD9-81ED-4DB2-BD59-A6C34878D82A}">
                    <a16:rowId xmlns:a16="http://schemas.microsoft.com/office/drawing/2014/main" val="3739340322"/>
                  </a:ext>
                </a:extLst>
              </a:tr>
              <a:tr h="370840">
                <a:tc>
                  <a:txBody>
                    <a:bodyPr/>
                    <a:lstStyle/>
                    <a:p>
                      <a:pPr marL="0" algn="ctr" defTabSz="914400" rtl="1" eaLnBrk="1" latinLnBrk="0" hangingPunct="1"/>
                      <a:r>
                        <a:rPr lang="he-IL" dirty="0"/>
                        <a:t>גבוהה</a:t>
                      </a:r>
                      <a:endParaRPr lang="en-US" dirty="0"/>
                    </a:p>
                  </a:txBody>
                  <a:tcPr/>
                </a:tc>
                <a:tc>
                  <a:txBody>
                    <a:bodyPr/>
                    <a:lstStyle/>
                    <a:p>
                      <a:pPr marL="0" algn="ctr" defTabSz="914400" rtl="1" eaLnBrk="1" latinLnBrk="0" hangingPunct="1"/>
                      <a:r>
                        <a:rPr lang="he-IL" dirty="0"/>
                        <a:t>נמוך</a:t>
                      </a:r>
                      <a:endParaRPr lang="en-US" dirty="0"/>
                    </a:p>
                  </a:txBody>
                  <a:tcPr/>
                </a:tc>
                <a:tc>
                  <a:txBody>
                    <a:bodyPr/>
                    <a:lstStyle/>
                    <a:p>
                      <a:pPr marL="0" algn="ctr" defTabSz="914400" rtl="1" eaLnBrk="1" latinLnBrk="0" hangingPunct="1"/>
                      <a:r>
                        <a:rPr lang="he-IL" dirty="0"/>
                        <a:t>500$</a:t>
                      </a:r>
                      <a:endParaRPr lang="en-US" dirty="0"/>
                    </a:p>
                  </a:txBody>
                  <a:tcPr/>
                </a:tc>
                <a:extLst>
                  <a:ext uri="{0D108BD9-81ED-4DB2-BD59-A6C34878D82A}">
                    <a16:rowId xmlns:a16="http://schemas.microsoft.com/office/drawing/2014/main" val="3974059098"/>
                  </a:ext>
                </a:extLst>
              </a:tr>
              <a:tr h="370840">
                <a:tc>
                  <a:txBody>
                    <a:bodyPr/>
                    <a:lstStyle/>
                    <a:p>
                      <a:pPr marL="0" algn="ctr" defTabSz="914400" rtl="1" eaLnBrk="1" latinLnBrk="0" hangingPunct="1"/>
                      <a:r>
                        <a:rPr lang="he-IL" dirty="0"/>
                        <a:t>נמוכה</a:t>
                      </a:r>
                      <a:endParaRPr lang="en-US" dirty="0"/>
                    </a:p>
                  </a:txBody>
                  <a:tcPr/>
                </a:tc>
                <a:tc>
                  <a:txBody>
                    <a:bodyPr/>
                    <a:lstStyle/>
                    <a:p>
                      <a:pPr marL="0" algn="ctr" defTabSz="914400" rtl="1" eaLnBrk="1" latinLnBrk="0" hangingPunct="1"/>
                      <a:r>
                        <a:rPr lang="he-IL" dirty="0"/>
                        <a:t>נמוך</a:t>
                      </a:r>
                      <a:endParaRPr lang="en-US" dirty="0"/>
                    </a:p>
                  </a:txBody>
                  <a:tcPr/>
                </a:tc>
                <a:tc>
                  <a:txBody>
                    <a:bodyPr/>
                    <a:lstStyle/>
                    <a:p>
                      <a:pPr marL="0" algn="ctr" defTabSz="914400" rtl="1" eaLnBrk="1" latinLnBrk="0" hangingPunct="1"/>
                      <a:r>
                        <a:rPr lang="he-IL" dirty="0"/>
                        <a:t>50$</a:t>
                      </a:r>
                      <a:endParaRPr lang="en-US" dirty="0"/>
                    </a:p>
                  </a:txBody>
                  <a:tcPr/>
                </a:tc>
                <a:extLst>
                  <a:ext uri="{0D108BD9-81ED-4DB2-BD59-A6C34878D82A}">
                    <a16:rowId xmlns:a16="http://schemas.microsoft.com/office/drawing/2014/main" val="3879347049"/>
                  </a:ext>
                </a:extLst>
              </a:tr>
            </a:tbl>
          </a:graphicData>
        </a:graphic>
      </p:graphicFrame>
    </p:spTree>
    <p:extLst>
      <p:ext uri="{BB962C8B-B14F-4D97-AF65-F5344CB8AC3E}">
        <p14:creationId xmlns:p14="http://schemas.microsoft.com/office/powerpoint/2010/main" val="335958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30</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31</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32</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33</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4E34C-143B-E14C-83A7-07CB9F422BEA}"/>
              </a:ext>
            </a:extLst>
          </p:cNvPr>
          <p:cNvSpPr>
            <a:spLocks noGrp="1"/>
          </p:cNvSpPr>
          <p:nvPr>
            <p:ph type="sldNum" sz="quarter" idx="12"/>
          </p:nvPr>
        </p:nvSpPr>
        <p:spPr/>
        <p:txBody>
          <a:bodyPr/>
          <a:lstStyle/>
          <a:p>
            <a:fld id="{CBA4AC6D-9836-9F4A-961A-ECAC0CEAF37F}" type="slidenum">
              <a:rPr lang="en-US" smtClean="0"/>
              <a:t>34</a:t>
            </a:fld>
            <a:endParaRPr lang="en-US"/>
          </a:p>
        </p:txBody>
      </p:sp>
      <p:pic>
        <p:nvPicPr>
          <p:cNvPr id="6" name="Picture 5">
            <a:extLst>
              <a:ext uri="{FF2B5EF4-FFF2-40B4-BE49-F238E27FC236}">
                <a16:creationId xmlns:a16="http://schemas.microsoft.com/office/drawing/2014/main" id="{6B709317-F270-744F-A647-AFD5FF7BDD9B}"/>
              </a:ext>
            </a:extLst>
          </p:cNvPr>
          <p:cNvPicPr>
            <a:picLocks noChangeAspect="1"/>
          </p:cNvPicPr>
          <p:nvPr/>
        </p:nvPicPr>
        <p:blipFill>
          <a:blip r:embed="rId3"/>
          <a:stretch>
            <a:fillRect/>
          </a:stretch>
        </p:blipFill>
        <p:spPr>
          <a:xfrm>
            <a:off x="2710543" y="545709"/>
            <a:ext cx="6015290" cy="5766581"/>
          </a:xfrm>
          <a:prstGeom prst="rect">
            <a:avLst/>
          </a:prstGeom>
        </p:spPr>
      </p:pic>
    </p:spTree>
    <p:extLst>
      <p:ext uri="{BB962C8B-B14F-4D97-AF65-F5344CB8AC3E}">
        <p14:creationId xmlns:p14="http://schemas.microsoft.com/office/powerpoint/2010/main" val="3339106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AB135-906D-3847-9728-3E3DCDEF0A1A}"/>
              </a:ext>
            </a:extLst>
          </p:cNvPr>
          <p:cNvSpPr>
            <a:spLocks noGrp="1"/>
          </p:cNvSpPr>
          <p:nvPr>
            <p:ph type="sldNum" sz="quarter" idx="12"/>
          </p:nvPr>
        </p:nvSpPr>
        <p:spPr/>
        <p:txBody>
          <a:bodyPr/>
          <a:lstStyle/>
          <a:p>
            <a:fld id="{CBA4AC6D-9836-9F4A-961A-ECAC0CEAF37F}" type="slidenum">
              <a:rPr lang="en-US" smtClean="0"/>
              <a:t>35</a:t>
            </a:fld>
            <a:endParaRPr lang="en-US"/>
          </a:p>
        </p:txBody>
      </p:sp>
      <p:pic>
        <p:nvPicPr>
          <p:cNvPr id="6" name="Picture 5">
            <a:extLst>
              <a:ext uri="{FF2B5EF4-FFF2-40B4-BE49-F238E27FC236}">
                <a16:creationId xmlns:a16="http://schemas.microsoft.com/office/drawing/2014/main" id="{3B07C1F1-5076-8040-B65F-7E0267668BB2}"/>
              </a:ext>
            </a:extLst>
          </p:cNvPr>
          <p:cNvPicPr>
            <a:picLocks noChangeAspect="1"/>
          </p:cNvPicPr>
          <p:nvPr/>
        </p:nvPicPr>
        <p:blipFill>
          <a:blip r:embed="rId2"/>
          <a:stretch>
            <a:fillRect/>
          </a:stretch>
        </p:blipFill>
        <p:spPr>
          <a:xfrm>
            <a:off x="890716" y="0"/>
            <a:ext cx="10410568" cy="6858000"/>
          </a:xfrm>
          <a:prstGeom prst="rect">
            <a:avLst/>
          </a:prstGeom>
        </p:spPr>
      </p:pic>
      <p:sp>
        <p:nvSpPr>
          <p:cNvPr id="5" name="Title 1">
            <a:extLst>
              <a:ext uri="{FF2B5EF4-FFF2-40B4-BE49-F238E27FC236}">
                <a16:creationId xmlns:a16="http://schemas.microsoft.com/office/drawing/2014/main" id="{5030C461-B1F1-3540-81A7-533AB33F940D}"/>
              </a:ext>
            </a:extLst>
          </p:cNvPr>
          <p:cNvSpPr>
            <a:spLocks noGrp="1"/>
          </p:cNvSpPr>
          <p:nvPr>
            <p:ph type="title"/>
          </p:nvPr>
        </p:nvSpPr>
        <p:spPr>
          <a:xfrm>
            <a:off x="7104647" y="4247315"/>
            <a:ext cx="3011905"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Day-Night</a:t>
            </a:r>
            <a:endParaRPr lang="en-US" sz="7200" dirty="0">
              <a:solidFill>
                <a:srgbClr val="E94C00"/>
              </a:solidFill>
            </a:endParaRPr>
          </a:p>
        </p:txBody>
      </p:sp>
    </p:spTree>
    <p:extLst>
      <p:ext uri="{BB962C8B-B14F-4D97-AF65-F5344CB8AC3E}">
        <p14:creationId xmlns:p14="http://schemas.microsoft.com/office/powerpoint/2010/main" val="1891413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04C702B-7F35-D344-82E8-86C92D9DDC89}"/>
              </a:ext>
            </a:extLst>
          </p:cNvPr>
          <p:cNvPicPr>
            <a:picLocks noChangeAspect="1"/>
          </p:cNvPicPr>
          <p:nvPr/>
        </p:nvPicPr>
        <p:blipFill>
          <a:blip r:embed="rId2"/>
          <a:stretch>
            <a:fillRect/>
          </a:stretch>
        </p:blipFill>
        <p:spPr>
          <a:xfrm>
            <a:off x="7883631" y="584761"/>
            <a:ext cx="4180032" cy="2844239"/>
          </a:xfrm>
          <a:prstGeom prst="rect">
            <a:avLst/>
          </a:prstGeom>
        </p:spPr>
      </p:pic>
      <p:pic>
        <p:nvPicPr>
          <p:cNvPr id="29" name="Picture 28">
            <a:extLst>
              <a:ext uri="{FF2B5EF4-FFF2-40B4-BE49-F238E27FC236}">
                <a16:creationId xmlns:a16="http://schemas.microsoft.com/office/drawing/2014/main" id="{A57A5631-93C0-4049-869B-C1E24DD6D75C}"/>
              </a:ext>
            </a:extLst>
          </p:cNvPr>
          <p:cNvPicPr>
            <a:picLocks noChangeAspect="1"/>
          </p:cNvPicPr>
          <p:nvPr/>
        </p:nvPicPr>
        <p:blipFill>
          <a:blip r:embed="rId3"/>
          <a:stretch>
            <a:fillRect/>
          </a:stretch>
        </p:blipFill>
        <p:spPr>
          <a:xfrm>
            <a:off x="162363" y="613625"/>
            <a:ext cx="4180032" cy="2844239"/>
          </a:xfrm>
          <a:prstGeom prst="rect">
            <a:avLst/>
          </a:prstGeom>
        </p:spPr>
      </p:pic>
      <p:pic>
        <p:nvPicPr>
          <p:cNvPr id="6" name="Picture 5">
            <a:extLst>
              <a:ext uri="{FF2B5EF4-FFF2-40B4-BE49-F238E27FC236}">
                <a16:creationId xmlns:a16="http://schemas.microsoft.com/office/drawing/2014/main" id="{17ED81F5-2B5E-3B4D-A4CB-AF1258EDC357}"/>
              </a:ext>
            </a:extLst>
          </p:cNvPr>
          <p:cNvPicPr>
            <a:picLocks noChangeAspect="1"/>
          </p:cNvPicPr>
          <p:nvPr/>
        </p:nvPicPr>
        <p:blipFill>
          <a:blip r:embed="rId4"/>
          <a:stretch>
            <a:fillRect/>
          </a:stretch>
        </p:blipFill>
        <p:spPr>
          <a:xfrm>
            <a:off x="1096047" y="3429000"/>
            <a:ext cx="4757548" cy="3237201"/>
          </a:xfrm>
          <a:prstGeom prst="rect">
            <a:avLst/>
          </a:prstGeom>
        </p:spPr>
      </p:pic>
      <p:pic>
        <p:nvPicPr>
          <p:cNvPr id="8" name="Picture 7">
            <a:extLst>
              <a:ext uri="{FF2B5EF4-FFF2-40B4-BE49-F238E27FC236}">
                <a16:creationId xmlns:a16="http://schemas.microsoft.com/office/drawing/2014/main" id="{B9684E9D-4919-5841-9BA4-818E9A992E3F}"/>
              </a:ext>
            </a:extLst>
          </p:cNvPr>
          <p:cNvPicPr>
            <a:picLocks noChangeAspect="1"/>
          </p:cNvPicPr>
          <p:nvPr/>
        </p:nvPicPr>
        <p:blipFill>
          <a:blip r:embed="rId5"/>
          <a:stretch>
            <a:fillRect/>
          </a:stretch>
        </p:blipFill>
        <p:spPr>
          <a:xfrm>
            <a:off x="6149474" y="3454645"/>
            <a:ext cx="4757548" cy="3237201"/>
          </a:xfrm>
          <a:prstGeom prst="rect">
            <a:avLst/>
          </a:prstGeom>
        </p:spPr>
      </p:pic>
      <p:pic>
        <p:nvPicPr>
          <p:cNvPr id="26" name="Picture 25">
            <a:extLst>
              <a:ext uri="{FF2B5EF4-FFF2-40B4-BE49-F238E27FC236}">
                <a16:creationId xmlns:a16="http://schemas.microsoft.com/office/drawing/2014/main" id="{28B6935B-184C-724B-81AF-787447BA0F91}"/>
              </a:ext>
            </a:extLst>
          </p:cNvPr>
          <p:cNvPicPr>
            <a:picLocks noChangeAspect="1"/>
          </p:cNvPicPr>
          <p:nvPr/>
        </p:nvPicPr>
        <p:blipFill>
          <a:blip r:embed="rId6"/>
          <a:stretch>
            <a:fillRect/>
          </a:stretch>
        </p:blipFill>
        <p:spPr>
          <a:xfrm>
            <a:off x="4022997" y="584760"/>
            <a:ext cx="4180032" cy="2844239"/>
          </a:xfrm>
          <a:prstGeom prst="rect">
            <a:avLst/>
          </a:prstGeom>
        </p:spPr>
      </p:pic>
      <p:sp>
        <p:nvSpPr>
          <p:cNvPr id="30" name="Title 1">
            <a:extLst>
              <a:ext uri="{FF2B5EF4-FFF2-40B4-BE49-F238E27FC236}">
                <a16:creationId xmlns:a16="http://schemas.microsoft.com/office/drawing/2014/main" id="{CE47E719-273D-0744-B7A3-C4E47403165E}"/>
              </a:ext>
            </a:extLst>
          </p:cNvPr>
          <p:cNvSpPr>
            <a:spLocks noGrp="1"/>
          </p:cNvSpPr>
          <p:nvPr>
            <p:ph type="title"/>
          </p:nvPr>
        </p:nvSpPr>
        <p:spPr>
          <a:xfrm>
            <a:off x="80210" y="6211"/>
            <a:ext cx="2695074"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a:t>
            </a:r>
            <a:endParaRPr lang="en-US" sz="7200" dirty="0">
              <a:solidFill>
                <a:srgbClr val="E94C00"/>
              </a:solidFill>
            </a:endParaRPr>
          </a:p>
        </p:txBody>
      </p:sp>
    </p:spTree>
    <p:extLst>
      <p:ext uri="{BB962C8B-B14F-4D97-AF65-F5344CB8AC3E}">
        <p14:creationId xmlns:p14="http://schemas.microsoft.com/office/powerpoint/2010/main" val="51713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3EB32-6482-484D-9600-377BBAE2E48E}"/>
              </a:ext>
            </a:extLst>
          </p:cNvPr>
          <p:cNvSpPr>
            <a:spLocks noGrp="1"/>
          </p:cNvSpPr>
          <p:nvPr>
            <p:ph type="sldNum" sz="quarter" idx="12"/>
          </p:nvPr>
        </p:nvSpPr>
        <p:spPr/>
        <p:txBody>
          <a:bodyPr/>
          <a:lstStyle/>
          <a:p>
            <a:fld id="{CBA4AC6D-9836-9F4A-961A-ECAC0CEAF37F}" type="slidenum">
              <a:rPr lang="en-US" smtClean="0"/>
              <a:t>37</a:t>
            </a:fld>
            <a:endParaRPr lang="en-US"/>
          </a:p>
        </p:txBody>
      </p:sp>
      <p:sp>
        <p:nvSpPr>
          <p:cNvPr id="5" name="Slide Number Placeholder 3">
            <a:extLst>
              <a:ext uri="{FF2B5EF4-FFF2-40B4-BE49-F238E27FC236}">
                <a16:creationId xmlns:a16="http://schemas.microsoft.com/office/drawing/2014/main" id="{D1CCA3F3-26C5-304F-BDC6-3C9C8F304B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37</a:t>
            </a:fld>
            <a:endParaRPr lang="en-US"/>
          </a:p>
        </p:txBody>
      </p:sp>
      <p:pic>
        <p:nvPicPr>
          <p:cNvPr id="7" name="Picture 6">
            <a:extLst>
              <a:ext uri="{FF2B5EF4-FFF2-40B4-BE49-F238E27FC236}">
                <a16:creationId xmlns:a16="http://schemas.microsoft.com/office/drawing/2014/main" id="{054A0FD5-9930-4144-8BEB-12B3A194127C}"/>
              </a:ext>
            </a:extLst>
          </p:cNvPr>
          <p:cNvPicPr>
            <a:picLocks noChangeAspect="1"/>
          </p:cNvPicPr>
          <p:nvPr/>
        </p:nvPicPr>
        <p:blipFill>
          <a:blip r:embed="rId2"/>
          <a:stretch>
            <a:fillRect/>
          </a:stretch>
        </p:blipFill>
        <p:spPr>
          <a:xfrm>
            <a:off x="6702174" y="183900"/>
            <a:ext cx="5037458" cy="3427662"/>
          </a:xfrm>
          <a:prstGeom prst="rect">
            <a:avLst/>
          </a:prstGeom>
        </p:spPr>
      </p:pic>
      <p:pic>
        <p:nvPicPr>
          <p:cNvPr id="8" name="Picture 7">
            <a:extLst>
              <a:ext uri="{FF2B5EF4-FFF2-40B4-BE49-F238E27FC236}">
                <a16:creationId xmlns:a16="http://schemas.microsoft.com/office/drawing/2014/main" id="{C35F1B58-9E84-E948-8AB9-88B3FB145415}"/>
              </a:ext>
            </a:extLst>
          </p:cNvPr>
          <p:cNvPicPr>
            <a:picLocks noChangeAspect="1"/>
          </p:cNvPicPr>
          <p:nvPr/>
        </p:nvPicPr>
        <p:blipFill>
          <a:blip r:embed="rId3"/>
          <a:stretch>
            <a:fillRect/>
          </a:stretch>
        </p:blipFill>
        <p:spPr>
          <a:xfrm>
            <a:off x="3733875" y="3336801"/>
            <a:ext cx="5037458" cy="3427662"/>
          </a:xfrm>
          <a:prstGeom prst="rect">
            <a:avLst/>
          </a:prstGeom>
        </p:spPr>
      </p:pic>
      <p:pic>
        <p:nvPicPr>
          <p:cNvPr id="6" name="Picture 5">
            <a:extLst>
              <a:ext uri="{FF2B5EF4-FFF2-40B4-BE49-F238E27FC236}">
                <a16:creationId xmlns:a16="http://schemas.microsoft.com/office/drawing/2014/main" id="{5202909A-F02B-584A-A5ED-89EC005F3CD2}"/>
              </a:ext>
            </a:extLst>
          </p:cNvPr>
          <p:cNvPicPr>
            <a:picLocks noChangeAspect="1"/>
          </p:cNvPicPr>
          <p:nvPr/>
        </p:nvPicPr>
        <p:blipFill>
          <a:blip r:embed="rId4"/>
          <a:stretch>
            <a:fillRect/>
          </a:stretch>
        </p:blipFill>
        <p:spPr>
          <a:xfrm>
            <a:off x="677967" y="183900"/>
            <a:ext cx="5125066" cy="3427662"/>
          </a:xfrm>
          <a:prstGeom prst="rect">
            <a:avLst/>
          </a:prstGeom>
        </p:spPr>
      </p:pic>
    </p:spTree>
    <p:extLst>
      <p:ext uri="{BB962C8B-B14F-4D97-AF65-F5344CB8AC3E}">
        <p14:creationId xmlns:p14="http://schemas.microsoft.com/office/powerpoint/2010/main" val="4091775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D667B7-8C0F-E446-ADAE-8C11F97B809B}"/>
              </a:ext>
            </a:extLst>
          </p:cNvPr>
          <p:cNvSpPr>
            <a:spLocks noGrp="1"/>
          </p:cNvSpPr>
          <p:nvPr>
            <p:ph type="sldNum" sz="quarter" idx="12"/>
          </p:nvPr>
        </p:nvSpPr>
        <p:spPr/>
        <p:txBody>
          <a:bodyPr/>
          <a:lstStyle/>
          <a:p>
            <a:fld id="{CBA4AC6D-9836-9F4A-961A-ECAC0CEAF37F}" type="slidenum">
              <a:rPr lang="en-US" smtClean="0"/>
              <a:t>38</a:t>
            </a:fld>
            <a:endParaRPr lang="en-US"/>
          </a:p>
        </p:txBody>
      </p:sp>
      <p:pic>
        <p:nvPicPr>
          <p:cNvPr id="5" name="Picture 4">
            <a:extLst>
              <a:ext uri="{FF2B5EF4-FFF2-40B4-BE49-F238E27FC236}">
                <a16:creationId xmlns:a16="http://schemas.microsoft.com/office/drawing/2014/main" id="{0513E630-BD6D-FA4E-A02B-09ADC64F198C}"/>
              </a:ext>
            </a:extLst>
          </p:cNvPr>
          <p:cNvPicPr>
            <a:picLocks noChangeAspect="1"/>
          </p:cNvPicPr>
          <p:nvPr/>
        </p:nvPicPr>
        <p:blipFill>
          <a:blip r:embed="rId2"/>
          <a:stretch>
            <a:fillRect/>
          </a:stretch>
        </p:blipFill>
        <p:spPr>
          <a:xfrm>
            <a:off x="6146014" y="172775"/>
            <a:ext cx="4788568" cy="3258308"/>
          </a:xfrm>
          <a:prstGeom prst="rect">
            <a:avLst/>
          </a:prstGeom>
        </p:spPr>
      </p:pic>
      <p:pic>
        <p:nvPicPr>
          <p:cNvPr id="7" name="Picture 6">
            <a:extLst>
              <a:ext uri="{FF2B5EF4-FFF2-40B4-BE49-F238E27FC236}">
                <a16:creationId xmlns:a16="http://schemas.microsoft.com/office/drawing/2014/main" id="{800F2273-B0B5-3545-9BA4-CBB66D80EF3B}"/>
              </a:ext>
            </a:extLst>
          </p:cNvPr>
          <p:cNvPicPr>
            <a:picLocks noChangeAspect="1"/>
          </p:cNvPicPr>
          <p:nvPr/>
        </p:nvPicPr>
        <p:blipFill>
          <a:blip r:embed="rId3"/>
          <a:stretch>
            <a:fillRect/>
          </a:stretch>
        </p:blipFill>
        <p:spPr>
          <a:xfrm>
            <a:off x="6161702" y="3424982"/>
            <a:ext cx="4871847" cy="3258308"/>
          </a:xfrm>
          <a:prstGeom prst="rect">
            <a:avLst/>
          </a:prstGeom>
        </p:spPr>
      </p:pic>
      <p:pic>
        <p:nvPicPr>
          <p:cNvPr id="9" name="Picture 8">
            <a:extLst>
              <a:ext uri="{FF2B5EF4-FFF2-40B4-BE49-F238E27FC236}">
                <a16:creationId xmlns:a16="http://schemas.microsoft.com/office/drawing/2014/main" id="{ED1AEB47-07CD-B54D-BC77-8B23F94134B2}"/>
              </a:ext>
            </a:extLst>
          </p:cNvPr>
          <p:cNvPicPr>
            <a:picLocks noChangeAspect="1"/>
          </p:cNvPicPr>
          <p:nvPr/>
        </p:nvPicPr>
        <p:blipFill>
          <a:blip r:embed="rId4"/>
          <a:stretch>
            <a:fillRect/>
          </a:stretch>
        </p:blipFill>
        <p:spPr>
          <a:xfrm>
            <a:off x="949904" y="172775"/>
            <a:ext cx="4871846" cy="3258308"/>
          </a:xfrm>
          <a:prstGeom prst="rect">
            <a:avLst/>
          </a:prstGeom>
        </p:spPr>
      </p:pic>
      <p:pic>
        <p:nvPicPr>
          <p:cNvPr id="6" name="Picture 5">
            <a:extLst>
              <a:ext uri="{FF2B5EF4-FFF2-40B4-BE49-F238E27FC236}">
                <a16:creationId xmlns:a16="http://schemas.microsoft.com/office/drawing/2014/main" id="{BFEB6921-12A8-194C-97A5-E28CB79E0B69}"/>
              </a:ext>
            </a:extLst>
          </p:cNvPr>
          <p:cNvPicPr>
            <a:picLocks noChangeAspect="1"/>
          </p:cNvPicPr>
          <p:nvPr/>
        </p:nvPicPr>
        <p:blipFill>
          <a:blip r:embed="rId5"/>
          <a:stretch>
            <a:fillRect/>
          </a:stretch>
        </p:blipFill>
        <p:spPr>
          <a:xfrm>
            <a:off x="981638" y="3424982"/>
            <a:ext cx="4788568" cy="3258308"/>
          </a:xfrm>
          <a:prstGeom prst="rect">
            <a:avLst/>
          </a:prstGeom>
        </p:spPr>
      </p:pic>
    </p:spTree>
    <p:extLst>
      <p:ext uri="{BB962C8B-B14F-4D97-AF65-F5344CB8AC3E}">
        <p14:creationId xmlns:p14="http://schemas.microsoft.com/office/powerpoint/2010/main" val="3706367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EC8205-2B18-DA40-914D-B0E637CCA858}"/>
              </a:ext>
            </a:extLst>
          </p:cNvPr>
          <p:cNvPicPr>
            <a:picLocks noGrp="1" noChangeAspect="1"/>
          </p:cNvPicPr>
          <p:nvPr>
            <p:ph idx="1"/>
          </p:nvPr>
        </p:nvPicPr>
        <p:blipFill>
          <a:blip r:embed="rId2"/>
          <a:stretch>
            <a:fillRect/>
          </a:stretch>
        </p:blipFill>
        <p:spPr>
          <a:xfrm>
            <a:off x="1100667" y="352551"/>
            <a:ext cx="9601200" cy="6368924"/>
          </a:xfrm>
        </p:spPr>
      </p:pic>
      <p:sp>
        <p:nvSpPr>
          <p:cNvPr id="4" name="Slide Number Placeholder 3">
            <a:extLst>
              <a:ext uri="{FF2B5EF4-FFF2-40B4-BE49-F238E27FC236}">
                <a16:creationId xmlns:a16="http://schemas.microsoft.com/office/drawing/2014/main" id="{BC2A3E2B-7A2B-4242-AFBA-0256171AC833}"/>
              </a:ext>
            </a:extLst>
          </p:cNvPr>
          <p:cNvSpPr>
            <a:spLocks noGrp="1"/>
          </p:cNvSpPr>
          <p:nvPr>
            <p:ph type="sldNum" sz="quarter" idx="12"/>
          </p:nvPr>
        </p:nvSpPr>
        <p:spPr/>
        <p:txBody>
          <a:bodyPr/>
          <a:lstStyle/>
          <a:p>
            <a:fld id="{CBA4AC6D-9836-9F4A-961A-ECAC0CEAF37F}" type="slidenum">
              <a:rPr lang="en-US" smtClean="0"/>
              <a:t>39</a:t>
            </a:fld>
            <a:endParaRPr lang="en-US"/>
          </a:p>
        </p:txBody>
      </p:sp>
    </p:spTree>
    <p:extLst>
      <p:ext uri="{BB962C8B-B14F-4D97-AF65-F5344CB8AC3E}">
        <p14:creationId xmlns:p14="http://schemas.microsoft.com/office/powerpoint/2010/main" val="225361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03919"/>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92203" y="2035733"/>
            <a:ext cx="67941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algn="just"/>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500" b="1" dirty="0">
                <a:solidFill>
                  <a:schemeClr val="tx1">
                    <a:lumMod val="85000"/>
                    <a:lumOff val="15000"/>
                  </a:schemeClr>
                </a:solidFill>
                <a:latin typeface="DaunPenh" pitchFamily="2" charset="0"/>
                <a:cs typeface="DaunPenh" pitchFamily="2" charset="0"/>
              </a:rPr>
              <a:t>what is the best way to deploy a network of sensors? </a:t>
            </a:r>
            <a:endParaRPr lang="he-IL" sz="3500" b="1" dirty="0">
              <a:solidFill>
                <a:schemeClr val="tx1">
                  <a:lumMod val="85000"/>
                  <a:lumOff val="15000"/>
                </a:schemeClr>
              </a:solidFill>
              <a:latin typeface="DaunPenh" pitchFamily="2" charset="0"/>
              <a:cs typeface="DaunPenh" pitchFamily="2" charset="0"/>
            </a:endParaRP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4</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22"/>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23"/>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nodeType="afterEffect">
                                  <p:stCondLst>
                                    <p:cond delay="500"/>
                                  </p:stCondLst>
                                  <p:childTnLst>
                                    <p:set>
                                      <p:cBhvr>
                                        <p:cTn id="31" dur="1" fill="hold">
                                          <p:stCondLst>
                                            <p:cond delay="0"/>
                                          </p:stCondLst>
                                        </p:cTn>
                                        <p:tgtEl>
                                          <p:spTgt spid="24"/>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nodeType="afterEffect">
                                  <p:stCondLst>
                                    <p:cond delay="500"/>
                                  </p:stCondLst>
                                  <p:childTnLst>
                                    <p:set>
                                      <p:cBhvr>
                                        <p:cTn id="34" dur="1" fill="hold">
                                          <p:stCondLst>
                                            <p:cond delay="0"/>
                                          </p:stCondLst>
                                        </p:cTn>
                                        <p:tgtEl>
                                          <p:spTgt spid="25"/>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nodeType="afterEffect">
                                  <p:stCondLst>
                                    <p:cond delay="500"/>
                                  </p:stCondLst>
                                  <p:childTnLs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nodeType="afterEffect">
                                  <p:stCondLst>
                                    <p:cond delay="500"/>
                                  </p:stCondLst>
                                  <p:childTnLst>
                                    <p:set>
                                      <p:cBhvr>
                                        <p:cTn id="40" dur="1" fill="hold">
                                          <p:stCondLst>
                                            <p:cond delay="0"/>
                                          </p:stCondLst>
                                        </p:cTn>
                                        <p:tgtEl>
                                          <p:spTgt spid="27"/>
                                        </p:tgtEl>
                                        <p:attrNameLst>
                                          <p:attrName>style.visibility</p:attrName>
                                        </p:attrNameLst>
                                      </p:cBhvr>
                                      <p:to>
                                        <p:strVal val="visible"/>
                                      </p:to>
                                    </p:set>
                                  </p:childTnLst>
                                </p:cTn>
                              </p:par>
                            </p:childTnLst>
                          </p:cTn>
                        </p:par>
                        <p:par>
                          <p:cTn id="41" fill="hold">
                            <p:stCondLst>
                              <p:cond delay="4000"/>
                            </p:stCondLst>
                            <p:childTnLst>
                              <p:par>
                                <p:cTn id="42" presetID="1" presetClass="entr" presetSubtype="0" fill="hold" nodeType="afterEffect">
                                  <p:stCondLst>
                                    <p:cond delay="500"/>
                                  </p:stCondLst>
                                  <p:childTnLst>
                                    <p:set>
                                      <p:cBhvr>
                                        <p:cTn id="43" dur="1" fill="hold">
                                          <p:stCondLst>
                                            <p:cond delay="0"/>
                                          </p:stCondLst>
                                        </p:cTn>
                                        <p:tgtEl>
                                          <p:spTgt spid="28"/>
                                        </p:tgtEl>
                                        <p:attrNameLst>
                                          <p:attrName>style.visibility</p:attrName>
                                        </p:attrNameLst>
                                      </p:cBhvr>
                                      <p:to>
                                        <p:strVal val="visible"/>
                                      </p:to>
                                    </p:set>
                                  </p:childTnLst>
                                </p:cTn>
                              </p:par>
                            </p:childTnLst>
                          </p:cTn>
                        </p:par>
                        <p:par>
                          <p:cTn id="44" fill="hold">
                            <p:stCondLst>
                              <p:cond delay="450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0"/>
                            </p:stCondLst>
                            <p:childTnLst>
                              <p:par>
                                <p:cTn id="48" presetID="1" presetClass="entr" presetSubtype="0" fill="hold" nodeType="afterEffect">
                                  <p:stCondLst>
                                    <p:cond delay="500"/>
                                  </p:stCondLst>
                                  <p:childTnLst>
                                    <p:set>
                                      <p:cBhvr>
                                        <p:cTn id="49" dur="1" fill="hold">
                                          <p:stCondLst>
                                            <p:cond delay="0"/>
                                          </p:stCondLst>
                                        </p:cTn>
                                        <p:tgtEl>
                                          <p:spTgt spid="30"/>
                                        </p:tgtEl>
                                        <p:attrNameLst>
                                          <p:attrName>style.visibility</p:attrName>
                                        </p:attrNameLst>
                                      </p:cBhvr>
                                      <p:to>
                                        <p:strVal val="visible"/>
                                      </p:to>
                                    </p:set>
                                  </p:childTnLst>
                                </p:cTn>
                              </p:par>
                            </p:childTnLst>
                          </p:cTn>
                        </p:par>
                        <p:par>
                          <p:cTn id="50" fill="hold">
                            <p:stCondLst>
                              <p:cond delay="5500"/>
                            </p:stCondLst>
                            <p:childTnLst>
                              <p:par>
                                <p:cTn id="51" presetID="1" presetClass="entr" presetSubtype="0" fill="hold" nodeType="afterEffect">
                                  <p:stCondLst>
                                    <p:cond delay="50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6000"/>
                            </p:stCondLst>
                            <p:childTnLst>
                              <p:par>
                                <p:cTn id="54" presetID="1" presetClass="entr" presetSubtype="0" fill="hold" nodeType="afterEffect">
                                  <p:stCondLst>
                                    <p:cond delay="500"/>
                                  </p:stCondLst>
                                  <p:childTnLst>
                                    <p:set>
                                      <p:cBhvr>
                                        <p:cTn id="55" dur="1" fill="hold">
                                          <p:stCondLst>
                                            <p:cond delay="0"/>
                                          </p:stCondLst>
                                        </p:cTn>
                                        <p:tgtEl>
                                          <p:spTgt spid="32"/>
                                        </p:tgtEl>
                                        <p:attrNameLst>
                                          <p:attrName>style.visibility</p:attrName>
                                        </p:attrNameLst>
                                      </p:cBhvr>
                                      <p:to>
                                        <p:strVal val="visible"/>
                                      </p:to>
                                    </p:set>
                                  </p:childTnLst>
                                </p:cTn>
                              </p:par>
                            </p:childTnLst>
                          </p:cTn>
                        </p:par>
                        <p:par>
                          <p:cTn id="56" fill="hold">
                            <p:stCondLst>
                              <p:cond delay="6500"/>
                            </p:stCondLst>
                            <p:childTnLst>
                              <p:par>
                                <p:cTn id="57" presetID="1" presetClass="entr" presetSubtype="0" fill="hold" nodeType="afterEffect">
                                  <p:stCondLst>
                                    <p:cond delay="500"/>
                                  </p:stCondLst>
                                  <p:childTnLst>
                                    <p:set>
                                      <p:cBhvr>
                                        <p:cTn id="58" dur="1" fill="hold">
                                          <p:stCondLst>
                                            <p:cond delay="0"/>
                                          </p:stCondLst>
                                        </p:cTn>
                                        <p:tgtEl>
                                          <p:spTgt spid="33"/>
                                        </p:tgtEl>
                                        <p:attrNameLst>
                                          <p:attrName>style.visibility</p:attrName>
                                        </p:attrNameLst>
                                      </p:cBhvr>
                                      <p:to>
                                        <p:strVal val="visible"/>
                                      </p:to>
                                    </p:set>
                                  </p:childTnLst>
                                </p:cTn>
                              </p:par>
                            </p:childTnLst>
                          </p:cTn>
                        </p:par>
                        <p:par>
                          <p:cTn id="59" fill="hold">
                            <p:stCondLst>
                              <p:cond delay="7000"/>
                            </p:stCondLst>
                            <p:childTnLst>
                              <p:par>
                                <p:cTn id="60" presetID="1" presetClass="entr" presetSubtype="0" fill="hold" nodeType="afterEffect">
                                  <p:stCondLst>
                                    <p:cond delay="500"/>
                                  </p:stCondLst>
                                  <p:childTnLst>
                                    <p:set>
                                      <p:cBhvr>
                                        <p:cTn id="61" dur="1" fill="hold">
                                          <p:stCondLst>
                                            <p:cond delay="0"/>
                                          </p:stCondLst>
                                        </p:cTn>
                                        <p:tgtEl>
                                          <p:spTgt spid="34"/>
                                        </p:tgtEl>
                                        <p:attrNameLst>
                                          <p:attrName>style.visibility</p:attrName>
                                        </p:attrNameLst>
                                      </p:cBhvr>
                                      <p:to>
                                        <p:strVal val="visible"/>
                                      </p:to>
                                    </p:set>
                                  </p:childTnLst>
                                </p:cTn>
                              </p:par>
                            </p:childTnLst>
                          </p:cTn>
                        </p:par>
                        <p:par>
                          <p:cTn id="62" fill="hold">
                            <p:stCondLst>
                              <p:cond delay="7500"/>
                            </p:stCondLst>
                            <p:childTnLst>
                              <p:par>
                                <p:cTn id="63" presetID="1" presetClass="entr" presetSubtype="0" fill="hold" nodeType="afterEffect">
                                  <p:stCondLst>
                                    <p:cond delay="500"/>
                                  </p:stCondLst>
                                  <p:childTnLst>
                                    <p:set>
                                      <p:cBhvr>
                                        <p:cTn id="64" dur="1" fill="hold">
                                          <p:stCondLst>
                                            <p:cond delay="0"/>
                                          </p:stCondLst>
                                        </p:cTn>
                                        <p:tgtEl>
                                          <p:spTgt spid="35"/>
                                        </p:tgtEl>
                                        <p:attrNameLst>
                                          <p:attrName>style.visibility</p:attrName>
                                        </p:attrNameLst>
                                      </p:cBhvr>
                                      <p:to>
                                        <p:strVal val="visible"/>
                                      </p:to>
                                    </p:set>
                                  </p:childTnLst>
                                </p:cTn>
                              </p:par>
                            </p:childTnLst>
                          </p:cTn>
                        </p:par>
                        <p:par>
                          <p:cTn id="65" fill="hold">
                            <p:stCondLst>
                              <p:cond delay="8000"/>
                            </p:stCondLst>
                            <p:childTnLst>
                              <p:par>
                                <p:cTn id="66" presetID="1" presetClass="entr" presetSubtype="0" fill="hold" nodeType="afterEffect">
                                  <p:stCondLst>
                                    <p:cond delay="500"/>
                                  </p:stCondLst>
                                  <p:childTnLst>
                                    <p:set>
                                      <p:cBhvr>
                                        <p:cTn id="67" dur="1" fill="hold">
                                          <p:stCondLst>
                                            <p:cond delay="0"/>
                                          </p:stCondLst>
                                        </p:cTn>
                                        <p:tgtEl>
                                          <p:spTgt spid="36"/>
                                        </p:tgtEl>
                                        <p:attrNameLst>
                                          <p:attrName>style.visibility</p:attrName>
                                        </p:attrNameLst>
                                      </p:cBhvr>
                                      <p:to>
                                        <p:strVal val="visible"/>
                                      </p:to>
                                    </p:set>
                                  </p:childTnLst>
                                </p:cTn>
                              </p:par>
                            </p:childTnLst>
                          </p:cTn>
                        </p:par>
                        <p:par>
                          <p:cTn id="68" fill="hold">
                            <p:stCondLst>
                              <p:cond delay="8500"/>
                            </p:stCondLst>
                            <p:childTnLst>
                              <p:par>
                                <p:cTn id="69" presetID="1" presetClass="entr" presetSubtype="0" fill="hold" nodeType="afterEffect">
                                  <p:stCondLst>
                                    <p:cond delay="500"/>
                                  </p:stCondLst>
                                  <p:childTnLst>
                                    <p:set>
                                      <p:cBhvr>
                                        <p:cTn id="70" dur="1" fill="hold">
                                          <p:stCondLst>
                                            <p:cond delay="0"/>
                                          </p:stCondLst>
                                        </p:cTn>
                                        <p:tgtEl>
                                          <p:spTgt spid="37"/>
                                        </p:tgtEl>
                                        <p:attrNameLst>
                                          <p:attrName>style.visibility</p:attrName>
                                        </p:attrNameLst>
                                      </p:cBhvr>
                                      <p:to>
                                        <p:strVal val="visible"/>
                                      </p:to>
                                    </p:set>
                                  </p:childTnLst>
                                </p:cTn>
                              </p:par>
                            </p:childTnLst>
                          </p:cTn>
                        </p:par>
                        <p:par>
                          <p:cTn id="71" fill="hold">
                            <p:stCondLst>
                              <p:cond delay="9000"/>
                            </p:stCondLst>
                            <p:childTnLst>
                              <p:par>
                                <p:cTn id="72" presetID="1" presetClass="entr" presetSubtype="0" fill="hold" nodeType="afterEffect">
                                  <p:stCondLst>
                                    <p:cond delay="500"/>
                                  </p:stCondLst>
                                  <p:childTnLst>
                                    <p:set>
                                      <p:cBhvr>
                                        <p:cTn id="73" dur="1" fill="hold">
                                          <p:stCondLst>
                                            <p:cond delay="0"/>
                                          </p:stCondLst>
                                        </p:cTn>
                                        <p:tgtEl>
                                          <p:spTgt spid="38"/>
                                        </p:tgtEl>
                                        <p:attrNameLst>
                                          <p:attrName>style.visibility</p:attrName>
                                        </p:attrNameLst>
                                      </p:cBhvr>
                                      <p:to>
                                        <p:strVal val="visible"/>
                                      </p:to>
                                    </p:set>
                                  </p:childTnLst>
                                </p:cTn>
                              </p:par>
                            </p:childTnLst>
                          </p:cTn>
                        </p:par>
                        <p:par>
                          <p:cTn id="74" fill="hold">
                            <p:stCondLst>
                              <p:cond delay="9500"/>
                            </p:stCondLst>
                            <p:childTnLst>
                              <p:par>
                                <p:cTn id="75" presetID="1" presetClass="entr" presetSubtype="0" fill="hold" nodeType="afterEffect">
                                  <p:stCondLst>
                                    <p:cond delay="500"/>
                                  </p:stCondLst>
                                  <p:childTnLst>
                                    <p:set>
                                      <p:cBhvr>
                                        <p:cTn id="76" dur="1" fill="hold">
                                          <p:stCondLst>
                                            <p:cond delay="0"/>
                                          </p:stCondLst>
                                        </p:cTn>
                                        <p:tgtEl>
                                          <p:spTgt spid="39"/>
                                        </p:tgtEl>
                                        <p:attrNameLst>
                                          <p:attrName>style.visibility</p:attrName>
                                        </p:attrNameLst>
                                      </p:cBhvr>
                                      <p:to>
                                        <p:strVal val="visible"/>
                                      </p:to>
                                    </p:set>
                                  </p:childTnLst>
                                </p:cTn>
                              </p:par>
                            </p:childTnLst>
                          </p:cTn>
                        </p:par>
                        <p:par>
                          <p:cTn id="77" fill="hold">
                            <p:stCondLst>
                              <p:cond delay="10000"/>
                            </p:stCondLst>
                            <p:childTnLst>
                              <p:par>
                                <p:cTn id="78" presetID="1" presetClass="entr" presetSubtype="0" fill="hold" nodeType="afterEffect">
                                  <p:stCondLst>
                                    <p:cond delay="500"/>
                                  </p:stCondLst>
                                  <p:childTnLst>
                                    <p:set>
                                      <p:cBhvr>
                                        <p:cTn id="79" dur="1" fill="hold">
                                          <p:stCondLst>
                                            <p:cond delay="0"/>
                                          </p:stCondLst>
                                        </p:cTn>
                                        <p:tgtEl>
                                          <p:spTgt spid="40"/>
                                        </p:tgtEl>
                                        <p:attrNameLst>
                                          <p:attrName>style.visibility</p:attrName>
                                        </p:attrNameLst>
                                      </p:cBhvr>
                                      <p:to>
                                        <p:strVal val="visible"/>
                                      </p:to>
                                    </p:set>
                                  </p:childTnLst>
                                </p:cTn>
                              </p:par>
                            </p:childTnLst>
                          </p:cTn>
                        </p:par>
                        <p:par>
                          <p:cTn id="80" fill="hold">
                            <p:stCondLst>
                              <p:cond delay="10500"/>
                            </p:stCondLst>
                            <p:childTnLst>
                              <p:par>
                                <p:cTn id="81" presetID="1" presetClass="entr" presetSubtype="0" fill="hold" nodeType="afterEffect">
                                  <p:stCondLst>
                                    <p:cond delay="500"/>
                                  </p:stCondLst>
                                  <p:childTnLst>
                                    <p:set>
                                      <p:cBhvr>
                                        <p:cTn id="82" dur="1" fill="hold">
                                          <p:stCondLst>
                                            <p:cond delay="0"/>
                                          </p:stCondLst>
                                        </p:cTn>
                                        <p:tgtEl>
                                          <p:spTgt spid="41"/>
                                        </p:tgtEl>
                                        <p:attrNameLst>
                                          <p:attrName>style.visibility</p:attrName>
                                        </p:attrNameLst>
                                      </p:cBhvr>
                                      <p:to>
                                        <p:strVal val="visible"/>
                                      </p:to>
                                    </p:set>
                                  </p:childTnLst>
                                </p:cTn>
                              </p:par>
                            </p:childTnLst>
                          </p:cTn>
                        </p:par>
                        <p:par>
                          <p:cTn id="83" fill="hold">
                            <p:stCondLst>
                              <p:cond delay="11000"/>
                            </p:stCondLst>
                            <p:childTnLst>
                              <p:par>
                                <p:cTn id="84" presetID="1" presetClass="entr" presetSubtype="0" fill="hold" nodeType="afterEffect">
                                  <p:stCondLst>
                                    <p:cond delay="500"/>
                                  </p:stCondLst>
                                  <p:childTnLst>
                                    <p:set>
                                      <p:cBhvr>
                                        <p:cTn id="85" dur="1" fill="hold">
                                          <p:stCondLst>
                                            <p:cond delay="0"/>
                                          </p:stCondLst>
                                        </p:cTn>
                                        <p:tgtEl>
                                          <p:spTgt spid="42"/>
                                        </p:tgtEl>
                                        <p:attrNameLst>
                                          <p:attrName>style.visibility</p:attrName>
                                        </p:attrNameLst>
                                      </p:cBhvr>
                                      <p:to>
                                        <p:strVal val="visible"/>
                                      </p:to>
                                    </p:set>
                                  </p:childTnLst>
                                </p:cTn>
                              </p:par>
                            </p:childTnLst>
                          </p:cTn>
                        </p:par>
                        <p:par>
                          <p:cTn id="86" fill="hold">
                            <p:stCondLst>
                              <p:cond delay="11500"/>
                            </p:stCondLst>
                            <p:childTnLst>
                              <p:par>
                                <p:cTn id="87" presetID="1" presetClass="entr" presetSubtype="0" fill="hold" nodeType="afterEffect">
                                  <p:stCondLst>
                                    <p:cond delay="500"/>
                                  </p:stCondLst>
                                  <p:childTnLst>
                                    <p:set>
                                      <p:cBhvr>
                                        <p:cTn id="88" dur="1" fill="hold">
                                          <p:stCondLst>
                                            <p:cond delay="0"/>
                                          </p:stCondLst>
                                        </p:cTn>
                                        <p:tgtEl>
                                          <p:spTgt spid="43"/>
                                        </p:tgtEl>
                                        <p:attrNameLst>
                                          <p:attrName>style.visibility</p:attrName>
                                        </p:attrNameLst>
                                      </p:cBhvr>
                                      <p:to>
                                        <p:strVal val="visible"/>
                                      </p:to>
                                    </p:set>
                                  </p:childTnLst>
                                </p:cTn>
                              </p:par>
                            </p:childTnLst>
                          </p:cTn>
                        </p:par>
                        <p:par>
                          <p:cTn id="89" fill="hold">
                            <p:stCondLst>
                              <p:cond delay="12000"/>
                            </p:stCondLst>
                            <p:childTnLst>
                              <p:par>
                                <p:cTn id="90" presetID="1" presetClass="entr" presetSubtype="0" fill="hold" nodeType="afterEffect">
                                  <p:stCondLst>
                                    <p:cond delay="500"/>
                                  </p:stCondLst>
                                  <p:childTnLst>
                                    <p:set>
                                      <p:cBhvr>
                                        <p:cTn id="91" dur="1" fill="hold">
                                          <p:stCondLst>
                                            <p:cond delay="0"/>
                                          </p:stCondLst>
                                        </p:cTn>
                                        <p:tgtEl>
                                          <p:spTgt spid="44"/>
                                        </p:tgtEl>
                                        <p:attrNameLst>
                                          <p:attrName>style.visibility</p:attrName>
                                        </p:attrNameLst>
                                      </p:cBhvr>
                                      <p:to>
                                        <p:strVal val="visible"/>
                                      </p:to>
                                    </p:set>
                                  </p:childTnLst>
                                </p:cTn>
                              </p:par>
                            </p:childTnLst>
                          </p:cTn>
                        </p:par>
                        <p:par>
                          <p:cTn id="92" fill="hold">
                            <p:stCondLst>
                              <p:cond delay="12500"/>
                            </p:stCondLst>
                            <p:childTnLst>
                              <p:par>
                                <p:cTn id="93" presetID="1" presetClass="entr" presetSubtype="0" fill="hold" nodeType="afterEffect">
                                  <p:stCondLst>
                                    <p:cond delay="500"/>
                                  </p:stCondLst>
                                  <p:childTnLst>
                                    <p:set>
                                      <p:cBhvr>
                                        <p:cTn id="94" dur="1" fill="hold">
                                          <p:stCondLst>
                                            <p:cond delay="0"/>
                                          </p:stCondLst>
                                        </p:cTn>
                                        <p:tgtEl>
                                          <p:spTgt spid="45"/>
                                        </p:tgtEl>
                                        <p:attrNameLst>
                                          <p:attrName>style.visibility</p:attrName>
                                        </p:attrNameLst>
                                      </p:cBhvr>
                                      <p:to>
                                        <p:strVal val="visible"/>
                                      </p:to>
                                    </p:set>
                                  </p:childTnLst>
                                </p:cTn>
                              </p:par>
                            </p:childTnLst>
                          </p:cTn>
                        </p:par>
                        <p:par>
                          <p:cTn id="95" fill="hold">
                            <p:stCondLst>
                              <p:cond delay="13000"/>
                            </p:stCondLst>
                            <p:childTnLst>
                              <p:par>
                                <p:cTn id="96" presetID="1" presetClass="entr" presetSubtype="0" fill="hold" nodeType="afterEffect">
                                  <p:stCondLst>
                                    <p:cond delay="500"/>
                                  </p:stCondLst>
                                  <p:childTnLst>
                                    <p:set>
                                      <p:cBhvr>
                                        <p:cTn id="97" dur="1" fill="hold">
                                          <p:stCondLst>
                                            <p:cond delay="0"/>
                                          </p:stCondLst>
                                        </p:cTn>
                                        <p:tgtEl>
                                          <p:spTgt spid="46"/>
                                        </p:tgtEl>
                                        <p:attrNameLst>
                                          <p:attrName>style.visibility</p:attrName>
                                        </p:attrNameLst>
                                      </p:cBhvr>
                                      <p:to>
                                        <p:strVal val="visible"/>
                                      </p:to>
                                    </p:set>
                                  </p:childTnLst>
                                </p:cTn>
                              </p:par>
                            </p:childTnLst>
                          </p:cTn>
                        </p:par>
                        <p:par>
                          <p:cTn id="98" fill="hold">
                            <p:stCondLst>
                              <p:cond delay="13500"/>
                            </p:stCondLst>
                            <p:childTnLst>
                              <p:par>
                                <p:cTn id="99" presetID="1" presetClass="entr" presetSubtype="0" fill="hold" nodeType="afterEffect">
                                  <p:stCondLst>
                                    <p:cond delay="500"/>
                                  </p:stCondLst>
                                  <p:childTnLst>
                                    <p:set>
                                      <p:cBhvr>
                                        <p:cTn id="100" dur="1" fill="hold">
                                          <p:stCondLst>
                                            <p:cond delay="0"/>
                                          </p:stCondLst>
                                        </p:cTn>
                                        <p:tgtEl>
                                          <p:spTgt spid="47"/>
                                        </p:tgtEl>
                                        <p:attrNameLst>
                                          <p:attrName>style.visibility</p:attrName>
                                        </p:attrNameLst>
                                      </p:cBhvr>
                                      <p:to>
                                        <p:strVal val="visible"/>
                                      </p:to>
                                    </p:set>
                                  </p:childTnLst>
                                </p:cTn>
                              </p:par>
                            </p:childTnLst>
                          </p:cTn>
                        </p:par>
                        <p:par>
                          <p:cTn id="101" fill="hold">
                            <p:stCondLst>
                              <p:cond delay="14000"/>
                            </p:stCondLst>
                            <p:childTnLst>
                              <p:par>
                                <p:cTn id="102" presetID="1" presetClass="entr" presetSubtype="0" fill="hold" nodeType="afterEffect">
                                  <p:stCondLst>
                                    <p:cond delay="500"/>
                                  </p:stCondLst>
                                  <p:childTnLst>
                                    <p:set>
                                      <p:cBhvr>
                                        <p:cTn id="10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FD4309-42AD-8D44-B333-969DB262C2E9}"/>
              </a:ext>
            </a:extLst>
          </p:cNvPr>
          <p:cNvSpPr>
            <a:spLocks noGrp="1"/>
          </p:cNvSpPr>
          <p:nvPr>
            <p:ph type="sldNum" sz="quarter" idx="12"/>
          </p:nvPr>
        </p:nvSpPr>
        <p:spPr/>
        <p:txBody>
          <a:bodyPr/>
          <a:lstStyle/>
          <a:p>
            <a:fld id="{CBA4AC6D-9836-9F4A-961A-ECAC0CEAF37F}" type="slidenum">
              <a:rPr lang="en-US" smtClean="0"/>
              <a:t>40</a:t>
            </a:fld>
            <a:endParaRPr lang="en-US"/>
          </a:p>
        </p:txBody>
      </p:sp>
      <p:pic>
        <p:nvPicPr>
          <p:cNvPr id="6" name="Picture 5">
            <a:extLst>
              <a:ext uri="{FF2B5EF4-FFF2-40B4-BE49-F238E27FC236}">
                <a16:creationId xmlns:a16="http://schemas.microsoft.com/office/drawing/2014/main" id="{D5AFE514-7F62-984C-A1B7-9D90C91906FA}"/>
              </a:ext>
            </a:extLst>
          </p:cNvPr>
          <p:cNvPicPr>
            <a:picLocks noChangeAspect="1"/>
          </p:cNvPicPr>
          <p:nvPr/>
        </p:nvPicPr>
        <p:blipFill>
          <a:blip r:embed="rId2"/>
          <a:stretch>
            <a:fillRect/>
          </a:stretch>
        </p:blipFill>
        <p:spPr>
          <a:xfrm>
            <a:off x="854675" y="0"/>
            <a:ext cx="10482649" cy="6858000"/>
          </a:xfrm>
          <a:prstGeom prst="rect">
            <a:avLst/>
          </a:prstGeom>
        </p:spPr>
      </p:pic>
    </p:spTree>
    <p:extLst>
      <p:ext uri="{BB962C8B-B14F-4D97-AF65-F5344CB8AC3E}">
        <p14:creationId xmlns:p14="http://schemas.microsoft.com/office/powerpoint/2010/main" val="3859741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EF89A-06F1-8943-A8AE-DEF80C157D21}"/>
              </a:ext>
            </a:extLst>
          </p:cNvPr>
          <p:cNvSpPr>
            <a:spLocks noGrp="1"/>
          </p:cNvSpPr>
          <p:nvPr>
            <p:ph type="sldNum" sz="quarter" idx="12"/>
          </p:nvPr>
        </p:nvSpPr>
        <p:spPr/>
        <p:txBody>
          <a:bodyPr/>
          <a:lstStyle/>
          <a:p>
            <a:fld id="{CBA4AC6D-9836-9F4A-961A-ECAC0CEAF37F}" type="slidenum">
              <a:rPr lang="en-US" smtClean="0"/>
              <a:t>41</a:t>
            </a:fld>
            <a:endParaRPr lang="en-US"/>
          </a:p>
        </p:txBody>
      </p:sp>
      <p:pic>
        <p:nvPicPr>
          <p:cNvPr id="5" name="Content Placeholder 3">
            <a:extLst>
              <a:ext uri="{FF2B5EF4-FFF2-40B4-BE49-F238E27FC236}">
                <a16:creationId xmlns:a16="http://schemas.microsoft.com/office/drawing/2014/main" id="{6FFD0202-8C6C-8D44-81B1-E36266F017E4}"/>
              </a:ext>
            </a:extLst>
          </p:cNvPr>
          <p:cNvPicPr>
            <a:picLocks noGrp="1" noChangeAspect="1"/>
          </p:cNvPicPr>
          <p:nvPr>
            <p:ph idx="1"/>
          </p:nvPr>
        </p:nvPicPr>
        <p:blipFill>
          <a:blip r:embed="rId3"/>
          <a:stretch>
            <a:fillRect/>
          </a:stretch>
        </p:blipFill>
        <p:spPr>
          <a:xfrm>
            <a:off x="2012805" y="718706"/>
            <a:ext cx="7791595" cy="6002769"/>
          </a:xfrm>
        </p:spPr>
      </p:pic>
    </p:spTree>
    <p:extLst>
      <p:ext uri="{BB962C8B-B14F-4D97-AF65-F5344CB8AC3E}">
        <p14:creationId xmlns:p14="http://schemas.microsoft.com/office/powerpoint/2010/main" val="409402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a:t>
            </a:r>
            <a:r>
              <a:rPr lang="en-US" sz="4000" b="1" dirty="0">
                <a:solidFill>
                  <a:srgbClr val="000000"/>
                </a:solidFill>
                <a:latin typeface="DaunPenh" pitchFamily="2" charset="0"/>
                <a:cs typeface="DaunPenh" pitchFamily="2" charset="0"/>
              </a:rPr>
              <a:t>basic</a:t>
            </a:r>
            <a:r>
              <a:rPr lang="en-US" sz="3000" dirty="0">
                <a:solidFill>
                  <a:srgbClr val="000000"/>
                </a:solidFill>
                <a:latin typeface="DaunPenh" pitchFamily="2" charset="0"/>
                <a:cs typeface="DaunPenh" pitchFamily="2" charset="0"/>
              </a:rPr>
              <a:t>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5</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36149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49963" y="3177969"/>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74793" y="3265739"/>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092708" y="1588113"/>
            <a:ext cx="10006584" cy="1015663"/>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1896138" y="4229710"/>
            <a:ext cx="2253825" cy="1569660"/>
          </a:xfrm>
          <a:prstGeom prst="rect">
            <a:avLst/>
          </a:prstGeom>
        </p:spPr>
        <p:txBody>
          <a:bodyPr wrap="square">
            <a:spAutoFit/>
          </a:bodyPr>
          <a:lstStyle/>
          <a:p>
            <a:pPr algn="l"/>
            <a:r>
              <a:rPr lang="en-US" sz="3200" dirty="0">
                <a:latin typeface="DaunPenh" pitchFamily="2" charset="0"/>
                <a:cs typeface="DaunPenh" pitchFamily="2" charset="0"/>
              </a:rPr>
              <a:t>detection capabilities of the network</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8042036" y="4229710"/>
            <a:ext cx="2253826" cy="1569660"/>
          </a:xfrm>
          <a:prstGeom prst="rect">
            <a:avLst/>
          </a:prstGeom>
        </p:spPr>
        <p:txBody>
          <a:bodyPr wrap="square">
            <a:spAutoFit/>
          </a:bodyPr>
          <a:lstStyle/>
          <a:p>
            <a:pPr algn="l"/>
            <a:r>
              <a:rPr lang="en-US" sz="3200" dirty="0">
                <a:latin typeface="DaunPenh" pitchFamily="2" charset="0"/>
                <a:cs typeface="DaunPenh" pitchFamily="2" charset="0"/>
              </a:rPr>
              <a:t>operational requirements and resources</a:t>
            </a:r>
            <a:endParaRPr lang="en-US" sz="3200" dirty="0"/>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7</a:t>
            </a:fld>
            <a:endParaRPr lang="en-US">
              <a:solidFill>
                <a:srgbClr val="FFFFFF"/>
              </a:solidFill>
            </a:endParaRPr>
          </a:p>
        </p:txBody>
      </p:sp>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sp>
        <p:nvSpPr>
          <p:cNvPr id="6" name="Slide Number Placeholder 7">
            <a:extLst>
              <a:ext uri="{FF2B5EF4-FFF2-40B4-BE49-F238E27FC236}">
                <a16:creationId xmlns:a16="http://schemas.microsoft.com/office/drawing/2014/main" id="{5AF40A2A-A4C7-F040-81AF-5020F04659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7</a:t>
            </a:fld>
            <a:endParaRPr lang="en-US" dirty="0"/>
          </a:p>
        </p:txBody>
      </p:sp>
      <p:graphicFrame>
        <p:nvGraphicFramePr>
          <p:cNvPr id="2" name="Table 1">
            <a:extLst>
              <a:ext uri="{FF2B5EF4-FFF2-40B4-BE49-F238E27FC236}">
                <a16:creationId xmlns:a16="http://schemas.microsoft.com/office/drawing/2014/main" id="{7BE69E7C-224E-514D-922E-54F0E2FE6BB8}"/>
              </a:ext>
            </a:extLst>
          </p:cNvPr>
          <p:cNvGraphicFramePr>
            <a:graphicFrameLocks noGrp="1"/>
          </p:cNvGraphicFramePr>
          <p:nvPr>
            <p:extLst>
              <p:ext uri="{D42A27DB-BD31-4B8C-83A1-F6EECF244321}">
                <p14:modId xmlns:p14="http://schemas.microsoft.com/office/powerpoint/2010/main" val="2378678710"/>
              </p:ext>
            </p:extLst>
          </p:nvPr>
        </p:nvGraphicFramePr>
        <p:xfrm>
          <a:off x="999545" y="1598524"/>
          <a:ext cx="9533744" cy="4665662"/>
        </p:xfrm>
        <a:graphic>
          <a:graphicData uri="http://schemas.openxmlformats.org/drawingml/2006/table">
            <a:tbl>
              <a:tblPr firstRow="1" bandRow="1">
                <a:tableStyleId>{5C22544A-7EE6-4342-B048-85BDC9FD1C3A}</a:tableStyleId>
              </a:tblPr>
              <a:tblGrid>
                <a:gridCol w="9533744">
                  <a:extLst>
                    <a:ext uri="{9D8B030D-6E8A-4147-A177-3AD203B41FA5}">
                      <a16:colId xmlns:a16="http://schemas.microsoft.com/office/drawing/2014/main" val="1399472453"/>
                    </a:ext>
                  </a:extLst>
                </a:gridCol>
              </a:tblGrid>
              <a:tr h="4665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Design and develop an optimization model, comprised of the following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kern="1200" dirty="0">
                        <a:solidFill>
                          <a:schemeClr val="tx1"/>
                        </a:solidFill>
                        <a:latin typeface="DaunPenh" pitchFamily="2" charset="0"/>
                        <a:ea typeface="+mn-ea"/>
                        <a:cs typeface="DaunPenh" pitchFamily="2" charset="0"/>
                      </a:endParaRP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a:t>
                      </a:r>
                      <a:r>
                        <a:rPr lang="en-US" sz="28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temporal</a:t>
                      </a:r>
                      <a:r>
                        <a:rPr lang="en-US" sz="28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spatial-temporal</a:t>
                      </a:r>
                      <a:r>
                        <a:rPr lang="en-US" sz="2800" b="0" kern="1200" dirty="0">
                          <a:solidFill>
                            <a:schemeClr val="tx1"/>
                          </a:solidFill>
                          <a:latin typeface="DaunPenh" pitchFamily="2" charset="0"/>
                          <a:ea typeface="+mn-ea"/>
                          <a:cs typeface="DaunPenh" pitchFamily="2" charset="0"/>
                        </a:rPr>
                        <a:t> optimization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2800" b="0" kern="1200" dirty="0">
                        <a:solidFill>
                          <a:schemeClr val="tx1"/>
                        </a:solidFill>
                        <a:latin typeface="DaunPenh" pitchFamily="2" charset="0"/>
                        <a:ea typeface="+mn-ea"/>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    various sources/sensors configurations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weather conditions and emission rates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heterogenous network</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case-study of real-world </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0507" y="889660"/>
            <a:ext cx="1325564" cy="1325564"/>
          </a:xfrm>
          <a:prstGeom prst="rect">
            <a:avLst/>
          </a:prstGeom>
        </p:spPr>
      </p:pic>
    </p:spTree>
    <p:extLst>
      <p:ext uri="{BB962C8B-B14F-4D97-AF65-F5344CB8AC3E}">
        <p14:creationId xmlns:p14="http://schemas.microsoft.com/office/powerpoint/2010/main" val="39903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8</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0647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9</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8038434" y="2147234"/>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1696877" y="2093836"/>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5172258" y="2116689"/>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46596" y="2582607"/>
            <a:ext cx="8997104" cy="2967008"/>
            <a:chOff x="1439076" y="2595494"/>
            <a:chExt cx="8997104" cy="2967008"/>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3">
              <a:alphaModFix amt="54000"/>
            </a:blip>
            <a:stretch>
              <a:fillRect/>
            </a:stretch>
          </p:blipFill>
          <p:spPr>
            <a:xfrm>
              <a:off x="1439076" y="2610522"/>
              <a:ext cx="2993600" cy="2951980"/>
            </a:xfrm>
            <a:prstGeom prst="ellipse">
              <a:avLst/>
            </a:prstGeom>
          </p:spPr>
        </p:pic>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31689" y="3280704"/>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75981"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2825432057"/>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60548</TotalTime>
  <Words>5233</Words>
  <Application>Microsoft Macintosh PowerPoint</Application>
  <PresentationFormat>Widescreen</PresentationFormat>
  <Paragraphs>535</Paragraphs>
  <Slides>41</Slides>
  <Notes>34</Notes>
  <HiddenSlides>7</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Representation in time and in space</vt:lpstr>
      <vt:lpstr>Network deployment</vt:lpstr>
      <vt:lpstr>Network deployment</vt:lpstr>
      <vt:lpstr>Research hypothesis</vt:lpstr>
      <vt:lpstr>PowerPoint Presentation</vt:lpstr>
      <vt:lpstr>Related work</vt:lpstr>
      <vt:lpstr>Methods - background</vt:lpstr>
      <vt:lpstr>ATD models</vt:lpstr>
      <vt:lpstr>Main assumptions</vt:lpstr>
      <vt:lpstr>Meteorology</vt:lpstr>
      <vt:lpstr>Multi-objective optimization</vt:lpstr>
      <vt:lpstr>Borg MOEA</vt:lpstr>
      <vt:lpstr>Methods - summary</vt:lpstr>
      <vt:lpstr>What is PED ?</vt:lpstr>
      <vt:lpstr>Data used in the simulation</vt:lpstr>
      <vt:lpstr>Simulation setup</vt:lpstr>
      <vt:lpstr>Optimization run</vt:lpstr>
      <vt:lpstr>Obtained solutions</vt:lpstr>
      <vt:lpstr>Obtained solutions</vt:lpstr>
      <vt:lpstr>Initial evaluation</vt:lpstr>
      <vt:lpstr>Initial evaluation</vt:lpstr>
      <vt:lpstr>Are optimal solutions better than random solutions ? </vt:lpstr>
      <vt:lpstr>Summary and future research plan</vt:lpstr>
      <vt:lpstr>Summary and future work</vt:lpstr>
      <vt:lpstr>References</vt:lpstr>
      <vt:lpstr>PowerPoint Presentation</vt:lpstr>
      <vt:lpstr>PowerPoint Presentation</vt:lpstr>
      <vt:lpstr>Evolutionary Algorithms</vt:lpstr>
      <vt:lpstr>Problem formulation - notation</vt:lpstr>
      <vt:lpstr>Problem formulation - PED</vt:lpstr>
      <vt:lpstr>Problem formulation - optimization</vt:lpstr>
      <vt:lpstr>PowerPoint Presentation</vt:lpstr>
      <vt:lpstr>Day-Night</vt:lpstr>
      <vt:lpstr>Seasons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1314</cp:revision>
  <dcterms:created xsi:type="dcterms:W3CDTF">2019-07-31T12:43:44Z</dcterms:created>
  <dcterms:modified xsi:type="dcterms:W3CDTF">2019-10-29T10:49:38Z</dcterms:modified>
</cp:coreProperties>
</file>